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3"/>
  </p:notesMasterIdLst>
  <p:sldIdLst>
    <p:sldId id="291" r:id="rId2"/>
    <p:sldId id="292" r:id="rId3"/>
    <p:sldId id="258" r:id="rId4"/>
    <p:sldId id="257" r:id="rId5"/>
    <p:sldId id="269" r:id="rId6"/>
    <p:sldId id="293" r:id="rId7"/>
    <p:sldId id="274" r:id="rId8"/>
    <p:sldId id="271" r:id="rId9"/>
    <p:sldId id="272" r:id="rId10"/>
    <p:sldId id="275" r:id="rId11"/>
    <p:sldId id="268" r:id="rId12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0C45"/>
    <a:srgbClr val="88540E"/>
    <a:srgbClr val="482708"/>
    <a:srgbClr val="3D1E03"/>
    <a:srgbClr val="975705"/>
    <a:srgbClr val="FFFFFF"/>
    <a:srgbClr val="1B1002"/>
    <a:srgbClr val="1E1003"/>
    <a:srgbClr val="063A54"/>
    <a:srgbClr val="DAD7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576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40" y="-96"/>
      </p:cViewPr>
      <p:guideLst>
        <p:guide orient="horz" pos="2160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BCFE9-7047-4921-BF24-58287DD8A49E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26FCA-47FF-4628-843A-0709DA5F1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97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26FCA-47FF-4628-843A-0709DA5F1D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16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FF48E1C3-BF2B-417A-9A6E-DD8D7AEA3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xmlns="" id="{E0A2B830-66EE-4EAB-A348-813EA66F26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D0A923F2-6D97-484B-A2FF-C0A825C76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557C-44AF-4049-8840-25471F1402B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1350D86E-8404-4AAE-9C18-C55AF37C8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A9F29D1F-8A98-4415-AD95-F9E2EB900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59A4-BA0F-40C9-ACAB-81AFDE80B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28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E6F59800-CD2B-4D10-8BDE-296B44D79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A8EAD72A-99DC-41C9-88D4-26367BED6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C865E3CC-94EA-429E-9BBB-55A294DB4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557C-44AF-4049-8840-25471F1402B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093837AE-19FD-471A-822F-7E2BED91B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1BE1834A-B0F3-4E2D-873B-90414B043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59A4-BA0F-40C9-ACAB-81AFDE80B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361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xmlns="" id="{A1228F11-E2B6-4D60-B36B-4CEC14151A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357B67A7-9E32-4130-9170-F80C5852E4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1CF8BAED-F4FE-421D-A79C-EBE85553C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557C-44AF-4049-8840-25471F1402B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BC1AFFE9-3991-46B8-AC5E-EF925D18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203CD0A2-1442-4176-BAF0-36EE3FD11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59A4-BA0F-40C9-ACAB-81AFDE80B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2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2F861FBA-A3A6-4107-A502-C83973A38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CE1CF5EB-6EDD-45B7-8513-FC55762F5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5C2B0690-A9E1-48BA-876A-958050E60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557C-44AF-4049-8840-25471F1402B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FEC7F15A-7D55-4647-9973-18D4FBC76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C552FDC0-3C58-4ACB-89E7-618099297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59A4-BA0F-40C9-ACAB-81AFDE80B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53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D4906322-F18E-43FF-8842-D28BA78FF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91D8B4BE-A0FC-4A9C-92C8-F548D3BBD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3F36E79B-DDCD-49FF-8CD2-335F0CB7A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557C-44AF-4049-8840-25471F1402B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422B05D6-504E-451D-B4A1-F4110D63B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AD1C557A-AA45-4BB7-8BC5-43F6DCC81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59A4-BA0F-40C9-ACAB-81AFDE80B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94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CF001539-89EC-47B5-BFD2-82031270A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EA257B6F-1E4A-494C-83FE-FB2270E94B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E8E25CBE-C022-4604-B54F-D211C62BBB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30B933C8-52AD-4682-BCB2-4CC35735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557C-44AF-4049-8840-25471F1402B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CB97CC40-802B-43F9-8E0A-6BAC8DF03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9C384544-E2CE-450F-905E-DDCDBA013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59A4-BA0F-40C9-ACAB-81AFDE80B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69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C4E65F73-E521-48D2-B27C-256E01A60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8B5FACB3-D253-4483-929F-B9E0F17D0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24D45E90-523F-4AA0-9F21-F593911135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xmlns="" id="{CDDF44FF-5116-4B48-B30E-498005194D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xmlns="" id="{825F2143-9181-490F-992D-D5A97B059D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xmlns="" id="{CD9B564B-872A-448A-BFDE-863F3D9FE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557C-44AF-4049-8840-25471F1402B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xmlns="" id="{47E545C4-472F-459E-A3F3-27D502CB9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xmlns="" id="{4C209F30-88E3-4127-A933-2D7008402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59A4-BA0F-40C9-ACAB-81AFDE80B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8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8BE47AF7-7528-4A98-8A74-EC911D3EC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xmlns="" id="{810661F5-E08A-4DDF-83FA-B6592A336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557C-44AF-4049-8840-25471F1402B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xmlns="" id="{1C5CE5CA-6C7C-488D-A696-E6B8CC765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xmlns="" id="{02EEF6F6-FD51-4917-B1A9-098C14FB9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59A4-BA0F-40C9-ACAB-81AFDE80B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78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xmlns="" id="{0C820D3F-B4B9-4BA8-882F-60754457A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557C-44AF-4049-8840-25471F1402B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xmlns="" id="{1ED51AAA-4126-4015-B586-9F7BD32AD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xmlns="" id="{AD235BA8-EB64-4D38-AE28-6E5A30726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59A4-BA0F-40C9-ACAB-81AFDE80B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03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9E2DCE17-0986-4950-8E55-BC8F72DE3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C996A348-9F79-4FEC-8FFF-54F05079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F9C11537-739A-4CE5-A6BA-2135D4034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93064E37-E435-4AA3-9487-07830C4E6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557C-44AF-4049-8840-25471F1402B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9B884B95-F14A-4348-B6A1-F9B80AD33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DC0C96FE-F2C1-43CF-82FA-A87E0B162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59A4-BA0F-40C9-ACAB-81AFDE80B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63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90EF4EB4-2025-441D-B7C5-26961321A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xmlns="" id="{91B01863-A939-4DD4-9F7F-6C31154CC9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EB28C896-C759-4A91-9AD7-A07A203CDC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E41B4D44-0330-4C37-BFC3-9F962DF30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557C-44AF-4049-8840-25471F1402B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5A4B6A5C-3339-4F6A-B741-2CCD02795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8AAB2A86-8A46-4598-A8A9-FF7A0B5BA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59A4-BA0F-40C9-ACAB-81AFDE80B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807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xmlns="" id="{F385ED4A-3B2D-4BC7-8E27-4F30EC22F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dirty="0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F4C0AC9A-344A-412D-B429-69B02C3E0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dirty="0"/>
              <a:t>انقر لتحرير أنماط نص الشكل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  <a:endParaRPr lang="en-US" dirty="0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03B465FA-ABA6-49F4-BA75-90AC0C62C6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5557C-44AF-4049-8840-25471F1402B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6974C0C1-4A56-4E96-80C9-DF8DBF5D36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DA361161-CFB8-4A7D-BE51-23CC79CFF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359A4-BA0F-40C9-ACAB-81AFDE80B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2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0"/>
            <a:ext cx="122058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26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3A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1A2D3550-9C30-4F39-BE16-56FB259F4FFF}"/>
              </a:ext>
            </a:extLst>
          </p:cNvPr>
          <p:cNvCxnSpPr>
            <a:cxnSpLocks/>
          </p:cNvCxnSpPr>
          <p:nvPr/>
        </p:nvCxnSpPr>
        <p:spPr>
          <a:xfrm>
            <a:off x="3962400" y="5574890"/>
            <a:ext cx="0" cy="668170"/>
          </a:xfrm>
          <a:prstGeom prst="line">
            <a:avLst/>
          </a:prstGeom>
          <a:ln>
            <a:solidFill>
              <a:srgbClr val="063A54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59935850-CF36-47FF-87F9-74D3E62E6F29}"/>
              </a:ext>
            </a:extLst>
          </p:cNvPr>
          <p:cNvCxnSpPr/>
          <p:nvPr/>
        </p:nvCxnSpPr>
        <p:spPr>
          <a:xfrm>
            <a:off x="4581450" y="4355690"/>
            <a:ext cx="0" cy="658338"/>
          </a:xfrm>
          <a:prstGeom prst="line">
            <a:avLst/>
          </a:prstGeom>
          <a:ln>
            <a:solidFill>
              <a:srgbClr val="063A54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4C67AB94-8BC3-4F6C-9805-E452091EB6D6}"/>
              </a:ext>
            </a:extLst>
          </p:cNvPr>
          <p:cNvCxnSpPr/>
          <p:nvPr/>
        </p:nvCxnSpPr>
        <p:spPr>
          <a:xfrm>
            <a:off x="5210715" y="3175607"/>
            <a:ext cx="0" cy="658338"/>
          </a:xfrm>
          <a:prstGeom prst="line">
            <a:avLst/>
          </a:prstGeom>
          <a:ln>
            <a:solidFill>
              <a:srgbClr val="063A54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D35374B-161D-4A30-92CD-2B48BABE5D76}"/>
              </a:ext>
            </a:extLst>
          </p:cNvPr>
          <p:cNvSpPr txBox="1"/>
          <p:nvPr/>
        </p:nvSpPr>
        <p:spPr>
          <a:xfrm>
            <a:off x="7405607" y="615932"/>
            <a:ext cx="4509301" cy="5119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Low" rtl="1">
              <a:spcBef>
                <a:spcPts val="0"/>
              </a:spcBef>
              <a:spcAft>
                <a:spcPts val="800"/>
              </a:spcAft>
            </a:pPr>
            <a:r>
              <a:rPr lang="ar-SY" sz="3200" b="1" kern="100" dirty="0" smtClean="0">
                <a:solidFill>
                  <a:srgbClr val="DAD7C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+mj-cs"/>
              </a:rPr>
              <a:t>الحياة الإنجيلية ليست مجرد كلمات أو شعارات، بل هي دعوة يومية لنحب، لنضحي، ولنجد الفرح في الألم، فلنحمل هذا النور معنا، ولنكن شهوداً على الرجاء في عالمنا.</a:t>
            </a:r>
          </a:p>
          <a:p>
            <a:pPr marL="0" marR="0" algn="justLow" rtl="1">
              <a:spcBef>
                <a:spcPts val="0"/>
              </a:spcBef>
              <a:spcAft>
                <a:spcPts val="800"/>
              </a:spcAft>
            </a:pPr>
            <a:r>
              <a:rPr lang="ar-SY" sz="3200" b="1" kern="100" dirty="0" smtClean="0">
                <a:solidFill>
                  <a:srgbClr val="DAD7C8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ptos" panose="020B0004020202020204" pitchFamily="34" charset="0"/>
                <a:ea typeface="Aptos" panose="020B0004020202020204" pitchFamily="34" charset="0"/>
                <a:cs typeface="+mj-cs"/>
              </a:rPr>
              <a:t/>
            </a:r>
            <a:br>
              <a:rPr lang="ar-SY" sz="3200" b="1" kern="100" dirty="0" smtClean="0">
                <a:solidFill>
                  <a:srgbClr val="DAD7C8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ptos" panose="020B0004020202020204" pitchFamily="34" charset="0"/>
                <a:ea typeface="Aptos" panose="020B0004020202020204" pitchFamily="34" charset="0"/>
                <a:cs typeface="+mj-cs"/>
              </a:rPr>
            </a:br>
            <a:r>
              <a:rPr lang="ar-SY" sz="3200" b="1" kern="100" dirty="0" smtClean="0">
                <a:solidFill>
                  <a:srgbClr val="DAD7C8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ptos" panose="020B0004020202020204" pitchFamily="34" charset="0"/>
                <a:ea typeface="Aptos" panose="020B0004020202020204" pitchFamily="34" charset="0"/>
                <a:cs typeface="+mj-cs"/>
              </a:rPr>
              <a:t>"أنتم نور العالم، لا يمكن أن تخفى مدينة موضوعة على جبل"</a:t>
            </a:r>
            <a:br>
              <a:rPr lang="ar-SY" sz="3200" b="1" kern="100" dirty="0" smtClean="0">
                <a:solidFill>
                  <a:srgbClr val="DAD7C8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ptos" panose="020B0004020202020204" pitchFamily="34" charset="0"/>
                <a:ea typeface="Aptos" panose="020B0004020202020204" pitchFamily="34" charset="0"/>
                <a:cs typeface="+mj-cs"/>
              </a:rPr>
            </a:br>
            <a:r>
              <a:rPr lang="ar-SY" sz="3200" b="1" kern="100" dirty="0" smtClean="0">
                <a:solidFill>
                  <a:srgbClr val="DAD7C8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ptos" panose="020B0004020202020204" pitchFamily="34" charset="0"/>
                <a:ea typeface="Aptos" panose="020B0004020202020204" pitchFamily="34" charset="0"/>
                <a:cs typeface="+mj-cs"/>
              </a:rPr>
              <a:t>                                 </a:t>
            </a:r>
            <a:r>
              <a:rPr lang="ar-SY" b="1" kern="100" dirty="0" smtClean="0">
                <a:solidFill>
                  <a:srgbClr val="DAD7C8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ptos" panose="020B0004020202020204" pitchFamily="34" charset="0"/>
                <a:ea typeface="Aptos" panose="020B0004020202020204" pitchFamily="34" charset="0"/>
                <a:cs typeface="+mj-cs"/>
              </a:rPr>
              <a:t>متى</a:t>
            </a:r>
            <a:r>
              <a:rPr lang="ar-SY" sz="2000" b="1" kern="100" dirty="0" smtClean="0">
                <a:solidFill>
                  <a:srgbClr val="DAD7C8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ptos" panose="020B0004020202020204" pitchFamily="34" charset="0"/>
                <a:ea typeface="Aptos" panose="020B0004020202020204" pitchFamily="34" charset="0"/>
                <a:cs typeface="+mj-cs"/>
              </a:rPr>
              <a:t> 5:14</a:t>
            </a:r>
            <a:endParaRPr lang="ar-SY" sz="3200" b="1" kern="100" dirty="0" smtClean="0">
              <a:solidFill>
                <a:srgbClr val="DAD7C8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Aptos" panose="020B0004020202020204" pitchFamily="34" charset="0"/>
              <a:ea typeface="Aptos" panose="020B0004020202020204" pitchFamily="34" charset="0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5" y="0"/>
            <a:ext cx="70792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9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3A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صورة 2">
            <a:extLst>
              <a:ext uri="{FF2B5EF4-FFF2-40B4-BE49-F238E27FC236}">
                <a16:creationId xmlns:a16="http://schemas.microsoft.com/office/drawing/2014/main" xmlns="" id="{B7701375-0BFF-4DEF-9716-C9F7EF230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654" y="-156646"/>
            <a:ext cx="6530537" cy="72267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854" y="4059382"/>
            <a:ext cx="4807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cs typeface="+mj-cs"/>
              </a:rPr>
              <a:t>إعداد الأخت: جانيت مشاطي</a:t>
            </a:r>
            <a:br>
              <a:rPr lang="ar-SY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cs typeface="+mj-cs"/>
              </a:rPr>
            </a:br>
            <a:r>
              <a:rPr lang="ar-SY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cs typeface="+mj-cs"/>
              </a:rPr>
              <a:t> أسرة العاملين - مركز حلب  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4072" y="637309"/>
            <a:ext cx="44473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cs typeface="+mj-cs"/>
              </a:rPr>
              <a:t>"العيش إنجيلياً ليس مجرد خيار، بل دعوة يومية لنكون نوراً في هذا العالم، كما كان السيد المسيح نوراً لنا"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5173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9650" y="628650"/>
            <a:ext cx="5734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4800" dirty="0" smtClean="0">
                <a:solidFill>
                  <a:srgbClr val="FFFFFF"/>
                </a:solidFill>
                <a:cs typeface="+mj-cs"/>
              </a:rPr>
              <a:t>هل يمكننا العيش إنجيلياً؟</a:t>
            </a:r>
            <a:endParaRPr lang="en-US" sz="4800" dirty="0">
              <a:solidFill>
                <a:srgbClr val="FFFFFF"/>
              </a:solidFill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4326" y="349037"/>
            <a:ext cx="4544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4400" b="1" dirty="0" smtClean="0">
                <a:solidFill>
                  <a:schemeClr val="bg1"/>
                </a:solidFill>
                <a:cs typeface="+mj-cs"/>
              </a:rPr>
              <a:t>هل يمكن العيش إنجيلياً؟</a:t>
            </a:r>
            <a:endParaRPr lang="en-US" sz="4400" b="1" dirty="0">
              <a:solidFill>
                <a:schemeClr val="bg1"/>
              </a:solidFill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50" y="0"/>
            <a:ext cx="1222475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99562" y="386860"/>
            <a:ext cx="500149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ar-SY" sz="44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+mj-cs"/>
              </a:rPr>
              <a:t>هل يمكننا العيش إنجيلياً؟</a:t>
            </a:r>
            <a:endParaRPr lang="en-US" sz="44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cs typeface="+mj-cs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7245926" y="1436857"/>
            <a:ext cx="465512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3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+mj-cs"/>
              </a:rPr>
              <a:t>   مرتبط بمقال د. </a:t>
            </a:r>
            <a:r>
              <a:rPr lang="ar-SY" sz="32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+mj-cs"/>
              </a:rPr>
              <a:t>كوستي </a:t>
            </a:r>
            <a:r>
              <a:rPr lang="ar-SY" sz="32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+mj-cs"/>
              </a:rPr>
              <a:t>بندلي</a:t>
            </a:r>
            <a:r>
              <a:rPr lang="ar-SY" sz="32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+mj-cs"/>
              </a:rPr>
              <a:t> </a:t>
            </a:r>
            <a:endParaRPr lang="ar-SY" sz="32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16958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3A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0B2380E1-CB63-4F91-AED0-CB40C089D26C}"/>
              </a:ext>
            </a:extLst>
          </p:cNvPr>
          <p:cNvSpPr/>
          <p:nvPr/>
        </p:nvSpPr>
        <p:spPr>
          <a:xfrm rot="17377126">
            <a:off x="3518336" y="508254"/>
            <a:ext cx="5440130" cy="6260062"/>
          </a:xfrm>
          <a:custGeom>
            <a:avLst/>
            <a:gdLst>
              <a:gd name="connsiteX0" fmla="*/ 5180886 w 5440130"/>
              <a:gd name="connsiteY0" fmla="*/ 2440087 h 6260062"/>
              <a:gd name="connsiteX1" fmla="*/ 5239543 w 5440130"/>
              <a:gd name="connsiteY1" fmla="*/ 2673616 h 6260062"/>
              <a:gd name="connsiteX2" fmla="*/ 4355251 w 5440130"/>
              <a:gd name="connsiteY2" fmla="*/ 3998532 h 6260062"/>
              <a:gd name="connsiteX3" fmla="*/ 4251410 w 5440130"/>
              <a:gd name="connsiteY3" fmla="*/ 4019157 h 6260062"/>
              <a:gd name="connsiteX4" fmla="*/ 4251410 w 5440130"/>
              <a:gd name="connsiteY4" fmla="*/ 4019782 h 6260062"/>
              <a:gd name="connsiteX5" fmla="*/ 4245024 w 5440130"/>
              <a:gd name="connsiteY5" fmla="*/ 4020425 h 6260062"/>
              <a:gd name="connsiteX6" fmla="*/ 4235888 w 5440130"/>
              <a:gd name="connsiteY6" fmla="*/ 4022240 h 6260062"/>
              <a:gd name="connsiteX7" fmla="*/ 4235759 w 5440130"/>
              <a:gd name="connsiteY7" fmla="*/ 4021359 h 6260062"/>
              <a:gd name="connsiteX8" fmla="*/ 4039484 w 5440130"/>
              <a:gd name="connsiteY8" fmla="*/ 4041146 h 6260062"/>
              <a:gd name="connsiteX9" fmla="*/ 3199850 w 5440130"/>
              <a:gd name="connsiteY9" fmla="*/ 5071342 h 6260062"/>
              <a:gd name="connsiteX10" fmla="*/ 4251410 w 5440130"/>
              <a:gd name="connsiteY10" fmla="*/ 6122902 h 6260062"/>
              <a:gd name="connsiteX11" fmla="*/ 5302970 w 5440130"/>
              <a:gd name="connsiteY11" fmla="*/ 5071342 h 6260062"/>
              <a:gd name="connsiteX12" fmla="*/ 5440130 w 5440130"/>
              <a:gd name="connsiteY12" fmla="*/ 5071342 h 6260062"/>
              <a:gd name="connsiteX13" fmla="*/ 4251410 w 5440130"/>
              <a:gd name="connsiteY13" fmla="*/ 6260062 h 6260062"/>
              <a:gd name="connsiteX14" fmla="*/ 3062690 w 5440130"/>
              <a:gd name="connsiteY14" fmla="*/ 5071342 h 6260062"/>
              <a:gd name="connsiteX15" fmla="*/ 4129870 w 5440130"/>
              <a:gd name="connsiteY15" fmla="*/ 3888759 h 6260062"/>
              <a:gd name="connsiteX16" fmla="*/ 4226553 w 5440130"/>
              <a:gd name="connsiteY16" fmla="*/ 3883877 h 6260062"/>
              <a:gd name="connsiteX17" fmla="*/ 4422569 w 5440130"/>
              <a:gd name="connsiteY17" fmla="*/ 3834643 h 6260062"/>
              <a:gd name="connsiteX18" fmla="*/ 5103834 w 5440130"/>
              <a:gd name="connsiteY18" fmla="*/ 2693518 h 6260062"/>
              <a:gd name="connsiteX19" fmla="*/ 3910820 w 5440130"/>
              <a:gd name="connsiteY19" fmla="*/ 1805670 h 6260062"/>
              <a:gd name="connsiteX20" fmla="*/ 3012743 w 5440130"/>
              <a:gd name="connsiteY20" fmla="*/ 2891517 h 6260062"/>
              <a:gd name="connsiteX21" fmla="*/ 3022650 w 5440130"/>
              <a:gd name="connsiteY21" fmla="*/ 2995312 h 6260062"/>
              <a:gd name="connsiteX22" fmla="*/ 3048261 w 5440130"/>
              <a:gd name="connsiteY22" fmla="*/ 3101914 h 6260062"/>
              <a:gd name="connsiteX23" fmla="*/ 2215099 w 5440130"/>
              <a:gd name="connsiteY23" fmla="*/ 4459565 h 6260062"/>
              <a:gd name="connsiteX24" fmla="*/ 739121 w 5440130"/>
              <a:gd name="connsiteY24" fmla="*/ 3654831 h 6260062"/>
              <a:gd name="connsiteX25" fmla="*/ 1428992 w 5440130"/>
              <a:gd name="connsiteY25" fmla="*/ 2219056 h 6260062"/>
              <a:gd name="connsiteX26" fmla="*/ 1542893 w 5440130"/>
              <a:gd name="connsiteY26" fmla="*/ 2179189 h 6260062"/>
              <a:gd name="connsiteX27" fmla="*/ 1734565 w 5440130"/>
              <a:gd name="connsiteY27" fmla="*/ 2088278 h 6260062"/>
              <a:gd name="connsiteX28" fmla="*/ 2179558 w 5440130"/>
              <a:gd name="connsiteY28" fmla="*/ 835972 h 6260062"/>
              <a:gd name="connsiteX29" fmla="*/ 835971 w 5440130"/>
              <a:gd name="connsiteY29" fmla="*/ 198530 h 6260062"/>
              <a:gd name="connsiteX30" fmla="*/ 198529 w 5440130"/>
              <a:gd name="connsiteY30" fmla="*/ 1542116 h 6260062"/>
              <a:gd name="connsiteX31" fmla="*/ 69331 w 5440130"/>
              <a:gd name="connsiteY31" fmla="*/ 1588169 h 6260062"/>
              <a:gd name="connsiteX32" fmla="*/ 789918 w 5440130"/>
              <a:gd name="connsiteY32" fmla="*/ 69332 h 6260062"/>
              <a:gd name="connsiteX33" fmla="*/ 2308755 w 5440130"/>
              <a:gd name="connsiteY33" fmla="*/ 789919 h 6260062"/>
              <a:gd name="connsiteX34" fmla="*/ 1588168 w 5440130"/>
              <a:gd name="connsiteY34" fmla="*/ 2308756 h 6260062"/>
              <a:gd name="connsiteX35" fmla="*/ 1553284 w 5440130"/>
              <a:gd name="connsiteY35" fmla="*/ 2210891 h 6260062"/>
              <a:gd name="connsiteX36" fmla="*/ 1582580 w 5440130"/>
              <a:gd name="connsiteY36" fmla="*/ 2310432 h 6260062"/>
              <a:gd name="connsiteX37" fmla="*/ 870700 w 5440130"/>
              <a:gd name="connsiteY37" fmla="*/ 3616106 h 6260062"/>
              <a:gd name="connsiteX38" fmla="*/ 2176374 w 5440130"/>
              <a:gd name="connsiteY38" fmla="*/ 4327986 h 6260062"/>
              <a:gd name="connsiteX39" fmla="*/ 2888254 w 5440130"/>
              <a:gd name="connsiteY39" fmla="*/ 3022312 h 6260062"/>
              <a:gd name="connsiteX40" fmla="*/ 2914474 w 5440130"/>
              <a:gd name="connsiteY40" fmla="*/ 3014595 h 6260062"/>
              <a:gd name="connsiteX41" fmla="*/ 2887264 w 5440130"/>
              <a:gd name="connsiteY41" fmla="*/ 3018585 h 6260062"/>
              <a:gd name="connsiteX42" fmla="*/ 3890918 w 5440130"/>
              <a:gd name="connsiteY42" fmla="*/ 1669961 h 6260062"/>
              <a:gd name="connsiteX43" fmla="*/ 5180886 w 5440130"/>
              <a:gd name="connsiteY43" fmla="*/ 2440087 h 626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440130" h="6260062">
                <a:moveTo>
                  <a:pt x="5180886" y="2440087"/>
                </a:moveTo>
                <a:cubicBezTo>
                  <a:pt x="5207782" y="2514353"/>
                  <a:pt x="5227635" y="2592420"/>
                  <a:pt x="5239543" y="2673616"/>
                </a:cubicBezTo>
                <a:cubicBezTo>
                  <a:pt x="5328850" y="3282582"/>
                  <a:pt x="4939494" y="3851325"/>
                  <a:pt x="4355251" y="3998532"/>
                </a:cubicBezTo>
                <a:lnTo>
                  <a:pt x="4251410" y="4019157"/>
                </a:lnTo>
                <a:lnTo>
                  <a:pt x="4251410" y="4019782"/>
                </a:lnTo>
                <a:lnTo>
                  <a:pt x="4245024" y="4020425"/>
                </a:lnTo>
                <a:lnTo>
                  <a:pt x="4235888" y="4022240"/>
                </a:lnTo>
                <a:lnTo>
                  <a:pt x="4235759" y="4021359"/>
                </a:lnTo>
                <a:lnTo>
                  <a:pt x="4039484" y="4041146"/>
                </a:lnTo>
                <a:cubicBezTo>
                  <a:pt x="3560306" y="4139200"/>
                  <a:pt x="3199850" y="4563176"/>
                  <a:pt x="3199850" y="5071342"/>
                </a:cubicBezTo>
                <a:cubicBezTo>
                  <a:pt x="3199850" y="5652103"/>
                  <a:pt x="3670649" y="6122902"/>
                  <a:pt x="4251410" y="6122902"/>
                </a:cubicBezTo>
                <a:cubicBezTo>
                  <a:pt x="4832171" y="6122902"/>
                  <a:pt x="5302970" y="5652103"/>
                  <a:pt x="5302970" y="5071342"/>
                </a:cubicBezTo>
                <a:lnTo>
                  <a:pt x="5440130" y="5071342"/>
                </a:lnTo>
                <a:cubicBezTo>
                  <a:pt x="5440130" y="5727854"/>
                  <a:pt x="4907922" y="6260062"/>
                  <a:pt x="4251410" y="6260062"/>
                </a:cubicBezTo>
                <a:cubicBezTo>
                  <a:pt x="3594898" y="6260062"/>
                  <a:pt x="3062690" y="5727854"/>
                  <a:pt x="3062690" y="5071342"/>
                </a:cubicBezTo>
                <a:cubicBezTo>
                  <a:pt x="3062690" y="4455862"/>
                  <a:pt x="3530451" y="3949633"/>
                  <a:pt x="4129870" y="3888759"/>
                </a:cubicBezTo>
                <a:lnTo>
                  <a:pt x="4226553" y="3883877"/>
                </a:lnTo>
                <a:lnTo>
                  <a:pt x="4422569" y="3834643"/>
                </a:lnTo>
                <a:cubicBezTo>
                  <a:pt x="4882449" y="3668098"/>
                  <a:pt x="5177570" y="3196305"/>
                  <a:pt x="5103834" y="2693518"/>
                </a:cubicBezTo>
                <a:cubicBezTo>
                  <a:pt x="5019565" y="2118903"/>
                  <a:pt x="4485435" y="1721400"/>
                  <a:pt x="3910820" y="1805670"/>
                </a:cubicBezTo>
                <a:cubicBezTo>
                  <a:pt x="3372119" y="1884672"/>
                  <a:pt x="2989083" y="2359059"/>
                  <a:pt x="3012743" y="2891517"/>
                </a:cubicBezTo>
                <a:lnTo>
                  <a:pt x="3022650" y="2995312"/>
                </a:lnTo>
                <a:lnTo>
                  <a:pt x="3048261" y="3101914"/>
                </a:lnTo>
                <a:cubicBezTo>
                  <a:pt x="3159103" y="3694133"/>
                  <a:pt x="2805539" y="4285791"/>
                  <a:pt x="2215099" y="4459565"/>
                </a:cubicBezTo>
                <a:cubicBezTo>
                  <a:pt x="1585298" y="4644924"/>
                  <a:pt x="924480" y="4284633"/>
                  <a:pt x="739121" y="3654831"/>
                </a:cubicBezTo>
                <a:cubicBezTo>
                  <a:pt x="565346" y="3064393"/>
                  <a:pt x="871148" y="2446693"/>
                  <a:pt x="1428992" y="2219056"/>
                </a:cubicBezTo>
                <a:lnTo>
                  <a:pt x="1542893" y="2179189"/>
                </a:lnTo>
                <a:lnTo>
                  <a:pt x="1734565" y="2088278"/>
                </a:lnTo>
                <a:cubicBezTo>
                  <a:pt x="2153003" y="1835027"/>
                  <a:pt x="2350179" y="1314637"/>
                  <a:pt x="2179558" y="835972"/>
                </a:cubicBezTo>
                <a:cubicBezTo>
                  <a:pt x="1984561" y="288926"/>
                  <a:pt x="1383018" y="3533"/>
                  <a:pt x="835971" y="198530"/>
                </a:cubicBezTo>
                <a:cubicBezTo>
                  <a:pt x="288925" y="393526"/>
                  <a:pt x="3533" y="995070"/>
                  <a:pt x="198529" y="1542116"/>
                </a:cubicBezTo>
                <a:lnTo>
                  <a:pt x="69331" y="1588169"/>
                </a:lnTo>
                <a:cubicBezTo>
                  <a:pt x="-151099" y="969769"/>
                  <a:pt x="171519" y="289763"/>
                  <a:pt x="789918" y="69332"/>
                </a:cubicBezTo>
                <a:cubicBezTo>
                  <a:pt x="1408318" y="-151099"/>
                  <a:pt x="2088325" y="171519"/>
                  <a:pt x="2308755" y="789919"/>
                </a:cubicBezTo>
                <a:cubicBezTo>
                  <a:pt x="2529186" y="1408319"/>
                  <a:pt x="2206568" y="2088325"/>
                  <a:pt x="1588168" y="2308756"/>
                </a:cubicBezTo>
                <a:lnTo>
                  <a:pt x="1553284" y="2210891"/>
                </a:lnTo>
                <a:lnTo>
                  <a:pt x="1582580" y="2310432"/>
                </a:lnTo>
                <a:cubicBezTo>
                  <a:pt x="1025448" y="2474404"/>
                  <a:pt x="706728" y="3058973"/>
                  <a:pt x="870700" y="3616106"/>
                </a:cubicBezTo>
                <a:cubicBezTo>
                  <a:pt x="1034672" y="4173238"/>
                  <a:pt x="1619241" y="4491958"/>
                  <a:pt x="2176374" y="4327986"/>
                </a:cubicBezTo>
                <a:cubicBezTo>
                  <a:pt x="2733506" y="4164014"/>
                  <a:pt x="3052226" y="3579444"/>
                  <a:pt x="2888254" y="3022312"/>
                </a:cubicBezTo>
                <a:lnTo>
                  <a:pt x="2914474" y="3014595"/>
                </a:lnTo>
                <a:lnTo>
                  <a:pt x="2887264" y="3018585"/>
                </a:lnTo>
                <a:cubicBezTo>
                  <a:pt x="2792003" y="2369021"/>
                  <a:pt x="3241354" y="1765221"/>
                  <a:pt x="3890918" y="1669961"/>
                </a:cubicBezTo>
                <a:cubicBezTo>
                  <a:pt x="4459287" y="1586607"/>
                  <a:pt x="4992617" y="1920223"/>
                  <a:pt x="5180886" y="2440087"/>
                </a:cubicBezTo>
                <a:close/>
              </a:path>
            </a:pathLst>
          </a:custGeom>
          <a:solidFill>
            <a:srgbClr val="DAD7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ar-SY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1F72E44-5B3E-42F0-93AE-6B818CDF6A92}"/>
              </a:ext>
            </a:extLst>
          </p:cNvPr>
          <p:cNvSpPr txBox="1"/>
          <p:nvPr/>
        </p:nvSpPr>
        <p:spPr>
          <a:xfrm>
            <a:off x="2160362" y="3597346"/>
            <a:ext cx="5170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6000" dirty="0" smtClean="0"/>
              <a:t> </a:t>
            </a:r>
            <a:endParaRPr lang="en-US" sz="6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99CC247-6E84-4AAB-8148-EFA657888163}"/>
              </a:ext>
            </a:extLst>
          </p:cNvPr>
          <p:cNvSpPr txBox="1"/>
          <p:nvPr/>
        </p:nvSpPr>
        <p:spPr>
          <a:xfrm>
            <a:off x="9881578" y="2534895"/>
            <a:ext cx="528175" cy="1015663"/>
          </a:xfrm>
          <a:prstGeom prst="rect">
            <a:avLst/>
          </a:prstGeom>
          <a:solidFill>
            <a:srgbClr val="063A54"/>
          </a:solidFill>
        </p:spPr>
        <p:txBody>
          <a:bodyPr wrap="square" rtlCol="0">
            <a:spAutoFit/>
          </a:bodyPr>
          <a:lstStyle/>
          <a:p>
            <a:pPr algn="l" rtl="0"/>
            <a:endParaRPr lang="en-US" sz="6000" dirty="0">
              <a:solidFill>
                <a:srgbClr val="DAD7C8"/>
              </a:solidFill>
            </a:endParaRPr>
          </a:p>
        </p:txBody>
      </p:sp>
      <p:pic>
        <p:nvPicPr>
          <p:cNvPr id="19" name="Graphic 18" descr="Single gear with solid fill">
            <a:extLst>
              <a:ext uri="{FF2B5EF4-FFF2-40B4-BE49-F238E27FC236}">
                <a16:creationId xmlns:a16="http://schemas.microsoft.com/office/drawing/2014/main" xmlns="" id="{A2112A9C-BD13-40D9-B884-53CE38DC8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901406" y="3462068"/>
            <a:ext cx="2030185" cy="2030185"/>
          </a:xfrm>
          <a:prstGeom prst="rect">
            <a:avLst/>
          </a:prstGeom>
          <a:effectLst>
            <a:glow rad="165100">
              <a:srgbClr val="063A54">
                <a:alpha val="40000"/>
              </a:srgbClr>
            </a:glow>
            <a:outerShdw blurRad="50800" dist="50800" dir="5400000" algn="ctr" rotWithShape="0">
              <a:srgbClr val="577384"/>
            </a:outerShdw>
          </a:effectLst>
          <a:scene3d>
            <a:camera prst="orthographicFront"/>
            <a:lightRig rig="threePt" dir="t"/>
          </a:scene3d>
          <a:sp3d>
            <a:bevelT w="165100" h="260350"/>
          </a:sp3d>
        </p:spPr>
      </p:pic>
      <p:pic>
        <p:nvPicPr>
          <p:cNvPr id="20" name="Graphic 19" descr="Lightbulb and gear with solid fill">
            <a:extLst>
              <a:ext uri="{FF2B5EF4-FFF2-40B4-BE49-F238E27FC236}">
                <a16:creationId xmlns:a16="http://schemas.microsoft.com/office/drawing/2014/main" xmlns="" id="{B848C461-C244-4FB7-954E-89DDBCA7E0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475883" y="4019960"/>
            <a:ext cx="914400" cy="914400"/>
          </a:xfrm>
          <a:prstGeom prst="rect">
            <a:avLst/>
          </a:prstGeom>
          <a:effectLst>
            <a:glow rad="127000">
              <a:srgbClr val="DAD7C8"/>
            </a:glow>
            <a:outerShdw blurRad="50800" dist="38100" dir="2700000" algn="tl" rotWithShape="0">
              <a:srgbClr val="063A54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h="139700"/>
          </a:sp3d>
        </p:spPr>
      </p:pic>
      <p:pic>
        <p:nvPicPr>
          <p:cNvPr id="38" name="Graphic 37" descr="Single gear with solid fill">
            <a:extLst>
              <a:ext uri="{FF2B5EF4-FFF2-40B4-BE49-F238E27FC236}">
                <a16:creationId xmlns:a16="http://schemas.microsoft.com/office/drawing/2014/main" xmlns="" id="{E5B1E2C2-B037-46AE-AB74-809258224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153688" y="3550558"/>
            <a:ext cx="2030185" cy="2030185"/>
          </a:xfrm>
          <a:prstGeom prst="rect">
            <a:avLst/>
          </a:prstGeom>
          <a:effectLst>
            <a:glow rad="165100">
              <a:srgbClr val="063A54">
                <a:alpha val="40000"/>
              </a:srgbClr>
            </a:glow>
            <a:outerShdw blurRad="50800" dist="50800" dir="5400000" algn="ctr" rotWithShape="0">
              <a:srgbClr val="577384"/>
            </a:outerShdw>
          </a:effectLst>
          <a:scene3d>
            <a:camera prst="orthographicFront"/>
            <a:lightRig rig="threePt" dir="t"/>
          </a:scene3d>
          <a:sp3d>
            <a:bevelT w="165100" h="260350"/>
          </a:sp3d>
        </p:spPr>
      </p:pic>
      <p:pic>
        <p:nvPicPr>
          <p:cNvPr id="39" name="Graphic 38" descr="Lightbulb and gear with solid fill">
            <a:extLst>
              <a:ext uri="{FF2B5EF4-FFF2-40B4-BE49-F238E27FC236}">
                <a16:creationId xmlns:a16="http://schemas.microsoft.com/office/drawing/2014/main" xmlns="" id="{B72A0C05-07CB-4F4B-822B-7C342BDD3E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728165" y="4108450"/>
            <a:ext cx="914400" cy="914400"/>
          </a:xfrm>
          <a:prstGeom prst="rect">
            <a:avLst/>
          </a:prstGeom>
          <a:effectLst>
            <a:glow rad="127000">
              <a:srgbClr val="DAD7C8"/>
            </a:glow>
            <a:outerShdw blurRad="50800" dist="38100" dir="2700000" algn="tl" rotWithShape="0">
              <a:srgbClr val="063A54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h="139700"/>
          </a:sp3d>
        </p:spPr>
      </p:pic>
      <p:pic>
        <p:nvPicPr>
          <p:cNvPr id="40" name="Graphic 39" descr="Single gear with solid fill">
            <a:extLst>
              <a:ext uri="{FF2B5EF4-FFF2-40B4-BE49-F238E27FC236}">
                <a16:creationId xmlns:a16="http://schemas.microsoft.com/office/drawing/2014/main" xmlns="" id="{1116B6E3-B0FC-4B88-B5FB-630EAD12B3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76974" y="1241428"/>
            <a:ext cx="2030185" cy="2030185"/>
          </a:xfrm>
          <a:prstGeom prst="rect">
            <a:avLst/>
          </a:prstGeom>
          <a:effectLst>
            <a:glow rad="165100">
              <a:srgbClr val="063A54">
                <a:alpha val="40000"/>
              </a:srgbClr>
            </a:glow>
            <a:outerShdw blurRad="50800" dist="50800" dir="5400000" algn="ctr" rotWithShape="0">
              <a:srgbClr val="577384"/>
            </a:outerShdw>
          </a:effectLst>
          <a:scene3d>
            <a:camera prst="orthographicFront"/>
            <a:lightRig rig="threePt" dir="t"/>
          </a:scene3d>
          <a:sp3d>
            <a:bevelT w="165100" h="260350"/>
          </a:sp3d>
        </p:spPr>
      </p:pic>
      <p:pic>
        <p:nvPicPr>
          <p:cNvPr id="41" name="Graphic 40" descr="Lightbulb and gear with solid fill">
            <a:extLst>
              <a:ext uri="{FF2B5EF4-FFF2-40B4-BE49-F238E27FC236}">
                <a16:creationId xmlns:a16="http://schemas.microsoft.com/office/drawing/2014/main" xmlns="" id="{F6DD2EA3-F24A-493F-A57B-F9CADB02A7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051451" y="1799320"/>
            <a:ext cx="914400" cy="914400"/>
          </a:xfrm>
          <a:prstGeom prst="rect">
            <a:avLst/>
          </a:prstGeom>
          <a:effectLst>
            <a:glow rad="127000">
              <a:srgbClr val="DAD7C8"/>
            </a:glow>
            <a:outerShdw blurRad="50800" dist="38100" dir="2700000" algn="tl" rotWithShape="0">
              <a:srgbClr val="063A54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h="139700"/>
          </a:sp3d>
        </p:spPr>
      </p:pic>
      <p:pic>
        <p:nvPicPr>
          <p:cNvPr id="42" name="Graphic 41" descr="Single gear with solid fill">
            <a:extLst>
              <a:ext uri="{FF2B5EF4-FFF2-40B4-BE49-F238E27FC236}">
                <a16:creationId xmlns:a16="http://schemas.microsoft.com/office/drawing/2014/main" xmlns="" id="{BBC41CB5-20C2-4ED3-B941-6DB8DE8B7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552809" y="1932320"/>
            <a:ext cx="2030185" cy="2030185"/>
          </a:xfrm>
          <a:prstGeom prst="rect">
            <a:avLst/>
          </a:prstGeom>
          <a:effectLst>
            <a:glow rad="165100">
              <a:srgbClr val="063A54">
                <a:alpha val="40000"/>
              </a:srgbClr>
            </a:glow>
            <a:outerShdw blurRad="50800" dist="50800" dir="5400000" algn="ctr" rotWithShape="0">
              <a:srgbClr val="577384"/>
            </a:outerShdw>
          </a:effectLst>
          <a:scene3d>
            <a:camera prst="orthographicFront"/>
            <a:lightRig rig="threePt" dir="t"/>
          </a:scene3d>
          <a:sp3d>
            <a:bevelT w="165100" h="260350"/>
          </a:sp3d>
        </p:spPr>
      </p:pic>
      <p:pic>
        <p:nvPicPr>
          <p:cNvPr id="43" name="Graphic 42" descr="Lightbulb and gear with solid fill">
            <a:extLst>
              <a:ext uri="{FF2B5EF4-FFF2-40B4-BE49-F238E27FC236}">
                <a16:creationId xmlns:a16="http://schemas.microsoft.com/office/drawing/2014/main" xmlns="" id="{8B1948B5-4387-442D-A255-2DC14E5D3E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127286" y="2490212"/>
            <a:ext cx="914400" cy="914400"/>
          </a:xfrm>
          <a:prstGeom prst="rect">
            <a:avLst/>
          </a:prstGeom>
          <a:effectLst>
            <a:glow rad="127000">
              <a:srgbClr val="DAD7C8"/>
            </a:glow>
            <a:outerShdw blurRad="50800" dist="38100" dir="2700000" algn="tl" rotWithShape="0">
              <a:srgbClr val="063A54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h="139700"/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15700EB-0ADC-402D-895C-CFDDF4DC422F}"/>
              </a:ext>
            </a:extLst>
          </p:cNvPr>
          <p:cNvSpPr txBox="1"/>
          <p:nvPr/>
        </p:nvSpPr>
        <p:spPr>
          <a:xfrm>
            <a:off x="2484844" y="134949"/>
            <a:ext cx="636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4800" b="1" dirty="0" smtClean="0">
                <a:solidFill>
                  <a:srgbClr val="DAD7C8"/>
                </a:solidFill>
                <a:cs typeface="+mj-cs"/>
              </a:rPr>
              <a:t>ما معنى أن نعيش إنجيلياً؟</a:t>
            </a:r>
            <a:endParaRPr lang="en-US" sz="4800" b="1" dirty="0">
              <a:solidFill>
                <a:srgbClr val="DAD7C8"/>
              </a:solidFill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FEA1296-B511-407F-BCDB-59DB61F589F6}"/>
              </a:ext>
            </a:extLst>
          </p:cNvPr>
          <p:cNvSpPr txBox="1"/>
          <p:nvPr/>
        </p:nvSpPr>
        <p:spPr>
          <a:xfrm>
            <a:off x="10269420" y="2169458"/>
            <a:ext cx="18724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400" b="1" dirty="0" smtClean="0">
                <a:solidFill>
                  <a:srgbClr val="DAD7C8"/>
                </a:solidFill>
                <a:effectLst/>
                <a:ea typeface="Aptos" panose="020B0004020202020204" pitchFamily="34" charset="0"/>
                <a:cs typeface="+mj-cs"/>
              </a:rPr>
              <a:t>أن نحيا حياة لها معنى، لا لمجرد أن نعيش أياماً كثيرة.</a:t>
            </a:r>
            <a:endParaRPr lang="en-US" sz="2000" b="1" dirty="0">
              <a:solidFill>
                <a:srgbClr val="DAD7C8"/>
              </a:solidFill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42461BA-6E3E-4BC5-8278-DE9F78C2E2CA}"/>
              </a:ext>
            </a:extLst>
          </p:cNvPr>
          <p:cNvSpPr txBox="1"/>
          <p:nvPr/>
        </p:nvSpPr>
        <p:spPr>
          <a:xfrm>
            <a:off x="481743" y="1520730"/>
            <a:ext cx="3898670" cy="1131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ar-SY" sz="2400" b="1" kern="100" dirty="0" smtClean="0">
                <a:solidFill>
                  <a:srgbClr val="DAD7C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+mj-cs"/>
              </a:rPr>
              <a:t>أن نعيش كما علمنا السيد المسيح: بالمحبة والبذل والتجرد من الأنانية.</a:t>
            </a:r>
            <a:endParaRPr lang="en-US" sz="2400" b="1" kern="100" dirty="0">
              <a:solidFill>
                <a:srgbClr val="DAD7C8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DD03561-F3D2-46CE-B681-963BA6B028ED}"/>
              </a:ext>
            </a:extLst>
          </p:cNvPr>
          <p:cNvSpPr txBox="1"/>
          <p:nvPr/>
        </p:nvSpPr>
        <p:spPr>
          <a:xfrm>
            <a:off x="-91867" y="4327942"/>
            <a:ext cx="2823869" cy="2239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ar-SY" sz="2400" b="1" kern="100" dirty="0" smtClean="0">
                <a:solidFill>
                  <a:srgbClr val="DAD7C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+mj-cs"/>
              </a:rPr>
              <a:t>أن نواجه صعوبات الحياة بثقة وسلام </a:t>
            </a:r>
            <a:r>
              <a:rPr lang="ar-SY" sz="2400" b="1" kern="100" dirty="0" err="1" smtClean="0">
                <a:solidFill>
                  <a:srgbClr val="DAD7C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+mj-cs"/>
              </a:rPr>
              <a:t>داخلي،لا</a:t>
            </a:r>
            <a:r>
              <a:rPr lang="ar-SY" sz="2400" b="1" kern="100" dirty="0" smtClean="0">
                <a:solidFill>
                  <a:srgbClr val="DAD7C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+mj-cs"/>
              </a:rPr>
              <a:t> بروح الخوف </a:t>
            </a:r>
            <a:r>
              <a:rPr lang="ar-SY" sz="2400" b="1" kern="100" dirty="0" err="1" smtClean="0">
                <a:solidFill>
                  <a:srgbClr val="DAD7C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+mj-cs"/>
              </a:rPr>
              <a:t>والاستسلام،بل</a:t>
            </a:r>
            <a:r>
              <a:rPr lang="ar-SY" sz="2400" b="1" kern="100" dirty="0" smtClean="0">
                <a:solidFill>
                  <a:srgbClr val="DAD7C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+mj-cs"/>
              </a:rPr>
              <a:t> مواجهته برجاء.</a:t>
            </a:r>
            <a:endParaRPr lang="en-US" sz="2400" b="1" kern="100" dirty="0">
              <a:solidFill>
                <a:srgbClr val="DAD7C8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+mj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4AF76CB-1A9C-4871-B40E-3983D67F2878}"/>
              </a:ext>
            </a:extLst>
          </p:cNvPr>
          <p:cNvSpPr txBox="1"/>
          <p:nvPr/>
        </p:nvSpPr>
        <p:spPr>
          <a:xfrm>
            <a:off x="8694924" y="4614443"/>
            <a:ext cx="2438400" cy="1293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A24E1E4-3386-40A3-8733-B02CF2AFE70B}"/>
              </a:ext>
            </a:extLst>
          </p:cNvPr>
          <p:cNvSpPr txBox="1"/>
          <p:nvPr/>
        </p:nvSpPr>
        <p:spPr>
          <a:xfrm>
            <a:off x="8847324" y="4766843"/>
            <a:ext cx="2438400" cy="1293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DAF43F1-D802-42AA-A685-604D8CA2A425}"/>
              </a:ext>
            </a:extLst>
          </p:cNvPr>
          <p:cNvSpPr txBox="1"/>
          <p:nvPr/>
        </p:nvSpPr>
        <p:spPr>
          <a:xfrm>
            <a:off x="8233113" y="4327942"/>
            <a:ext cx="3115026" cy="2239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ar-SY" sz="2400" b="1" kern="100" dirty="0" smtClean="0">
                <a:solidFill>
                  <a:srgbClr val="DAD7C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+mj-cs"/>
              </a:rPr>
              <a:t>أن نحب الآخرين حباً </a:t>
            </a:r>
            <a:r>
              <a:rPr lang="ar-SY" sz="2400" b="1" kern="100" dirty="0" smtClean="0">
                <a:solidFill>
                  <a:srgbClr val="DAD7C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+mj-cs"/>
              </a:rPr>
              <a:t>فعلياً ، لا </a:t>
            </a:r>
            <a:r>
              <a:rPr lang="ar-SY" sz="2400" b="1" kern="100" dirty="0" smtClean="0">
                <a:solidFill>
                  <a:srgbClr val="DAD7C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+mj-cs"/>
              </a:rPr>
              <a:t>بالكلام فقط، بل بالفعل، فنضع احتياجاتهم قبل مصالحنا ونخدمهم بمحبة.</a:t>
            </a:r>
            <a:endParaRPr lang="en-US" sz="2400" b="1" kern="100" dirty="0">
              <a:solidFill>
                <a:srgbClr val="DAD7C8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7948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4" grpId="0"/>
      <p:bldP spid="25" grpId="0" animBg="1"/>
      <p:bldP spid="8" grpId="0"/>
      <p:bldP spid="10" grpId="0"/>
      <p:bldP spid="11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3A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توازي أضلاع 3">
            <a:extLst>
              <a:ext uri="{FF2B5EF4-FFF2-40B4-BE49-F238E27FC236}">
                <a16:creationId xmlns:a16="http://schemas.microsoft.com/office/drawing/2014/main" xmlns="" id="{1F4A4E53-35C6-44A2-9464-619C2E722807}"/>
              </a:ext>
            </a:extLst>
          </p:cNvPr>
          <p:cNvSpPr/>
          <p:nvPr/>
        </p:nvSpPr>
        <p:spPr>
          <a:xfrm>
            <a:off x="468292" y="111786"/>
            <a:ext cx="2074846" cy="2361431"/>
          </a:xfrm>
          <a:prstGeom prst="parallelogram">
            <a:avLst>
              <a:gd name="adj" fmla="val 29412"/>
            </a:avLst>
          </a:prstGeom>
          <a:solidFill>
            <a:srgbClr val="063A54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شكل حر: شكل 8">
            <a:extLst>
              <a:ext uri="{FF2B5EF4-FFF2-40B4-BE49-F238E27FC236}">
                <a16:creationId xmlns:a16="http://schemas.microsoft.com/office/drawing/2014/main" xmlns="" id="{B53E30E2-0956-40A4-9888-E8B72F50E4E9}"/>
              </a:ext>
            </a:extLst>
          </p:cNvPr>
          <p:cNvSpPr/>
          <p:nvPr/>
        </p:nvSpPr>
        <p:spPr>
          <a:xfrm>
            <a:off x="468294" y="98819"/>
            <a:ext cx="1559548" cy="993058"/>
          </a:xfrm>
          <a:custGeom>
            <a:avLst/>
            <a:gdLst>
              <a:gd name="connsiteX0" fmla="*/ 292078 w 1359741"/>
              <a:gd name="connsiteY0" fmla="*/ 0 h 993058"/>
              <a:gd name="connsiteX1" fmla="*/ 863212 w 1359741"/>
              <a:gd name="connsiteY1" fmla="*/ 0 h 993058"/>
              <a:gd name="connsiteX2" fmla="*/ 1359741 w 1359741"/>
              <a:gd name="connsiteY2" fmla="*/ 496529 h 993058"/>
              <a:gd name="connsiteX3" fmla="*/ 863212 w 1359741"/>
              <a:gd name="connsiteY3" fmla="*/ 993058 h 993058"/>
              <a:gd name="connsiteX4" fmla="*/ 0 w 1359741"/>
              <a:gd name="connsiteY4" fmla="*/ 993058 h 99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9741" h="993058">
                <a:moveTo>
                  <a:pt x="292078" y="0"/>
                </a:moveTo>
                <a:lnTo>
                  <a:pt x="863212" y="0"/>
                </a:lnTo>
                <a:cubicBezTo>
                  <a:pt x="1137437" y="0"/>
                  <a:pt x="1359741" y="222304"/>
                  <a:pt x="1359741" y="496529"/>
                </a:cubicBezTo>
                <a:cubicBezTo>
                  <a:pt x="1359741" y="770754"/>
                  <a:pt x="1137437" y="993058"/>
                  <a:pt x="863212" y="993058"/>
                </a:cubicBezTo>
                <a:lnTo>
                  <a:pt x="0" y="993058"/>
                </a:lnTo>
                <a:close/>
              </a:path>
            </a:pathLst>
          </a:custGeom>
          <a:solidFill>
            <a:srgbClr val="DAD7C8"/>
          </a:solidFill>
          <a:ln>
            <a:noFill/>
          </a:ln>
          <a:scene3d>
            <a:camera prst="orthographicFront"/>
            <a:lightRig rig="threePt" dir="t"/>
          </a:scene3d>
          <a:sp3d contourW="12700">
            <a:bevelT w="1270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DAD7C8"/>
              </a:solidFill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xmlns="" id="{7B661C56-AE76-469B-BDA1-7C7A9A567B2A}"/>
              </a:ext>
            </a:extLst>
          </p:cNvPr>
          <p:cNvSpPr txBox="1"/>
          <p:nvPr/>
        </p:nvSpPr>
        <p:spPr>
          <a:xfrm>
            <a:off x="1399339" y="35708"/>
            <a:ext cx="575902" cy="110799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11150" h="342900" prst="coolSlant"/>
            <a:bevelB w="133350"/>
          </a:sp3d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063A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22" name="رابط مستقيم 21">
            <a:extLst>
              <a:ext uri="{FF2B5EF4-FFF2-40B4-BE49-F238E27FC236}">
                <a16:creationId xmlns:a16="http://schemas.microsoft.com/office/drawing/2014/main" xmlns="" id="{D2CFD2A8-6C0A-4D05-AE19-0458806F4CB9}"/>
              </a:ext>
            </a:extLst>
          </p:cNvPr>
          <p:cNvCxnSpPr>
            <a:cxnSpLocks/>
          </p:cNvCxnSpPr>
          <p:nvPr/>
        </p:nvCxnSpPr>
        <p:spPr>
          <a:xfrm flipH="1">
            <a:off x="7174523" y="354611"/>
            <a:ext cx="562708" cy="2197809"/>
          </a:xfrm>
          <a:prstGeom prst="line">
            <a:avLst/>
          </a:prstGeom>
          <a:ln>
            <a:solidFill>
              <a:srgbClr val="DAD7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مربع نص 24">
            <a:extLst>
              <a:ext uri="{FF2B5EF4-FFF2-40B4-BE49-F238E27FC236}">
                <a16:creationId xmlns:a16="http://schemas.microsoft.com/office/drawing/2014/main" xmlns="" id="{4DD1D2BE-AC6C-4374-8342-0277E49BCB77}"/>
              </a:ext>
            </a:extLst>
          </p:cNvPr>
          <p:cNvSpPr txBox="1"/>
          <p:nvPr/>
        </p:nvSpPr>
        <p:spPr>
          <a:xfrm>
            <a:off x="2637575" y="822582"/>
            <a:ext cx="4561047" cy="120032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ar-SY" sz="2400" b="1" dirty="0" smtClean="0">
                <a:solidFill>
                  <a:srgbClr val="DAD7C8"/>
                </a:solidFill>
                <a:cs typeface="+mj-cs"/>
              </a:rPr>
              <a:t>يظن البعض أن هذه الدعوة هي </a:t>
            </a:r>
            <a:r>
              <a:rPr lang="ar-SY" sz="2400" b="1" dirty="0" err="1" smtClean="0">
                <a:solidFill>
                  <a:srgbClr val="DAD7C8"/>
                </a:solidFill>
                <a:cs typeface="+mj-cs"/>
              </a:rPr>
              <a:t>لتناسي</a:t>
            </a:r>
            <a:r>
              <a:rPr lang="ar-SY" sz="2400" b="1" dirty="0" smtClean="0">
                <a:solidFill>
                  <a:srgbClr val="DAD7C8"/>
                </a:solidFill>
                <a:cs typeface="+mj-cs"/>
              </a:rPr>
              <a:t> الذات فقط لكنها في الحقيقة دعوة لاكتشاف المعنى الحقيقي للحياة من خلال الحب والعطاء.</a:t>
            </a:r>
            <a:endParaRPr lang="ar-SY" sz="2400" b="1" dirty="0">
              <a:solidFill>
                <a:srgbClr val="DAD7C8"/>
              </a:solidFill>
              <a:cs typeface="+mj-cs"/>
            </a:endParaRPr>
          </a:p>
        </p:txBody>
      </p:sp>
      <p:sp>
        <p:nvSpPr>
          <p:cNvPr id="27" name="متوازي أضلاع 26">
            <a:extLst>
              <a:ext uri="{FF2B5EF4-FFF2-40B4-BE49-F238E27FC236}">
                <a16:creationId xmlns:a16="http://schemas.microsoft.com/office/drawing/2014/main" xmlns="" id="{5E77C0E5-E0D0-4C8E-BB69-53883B339EBE}"/>
              </a:ext>
            </a:extLst>
          </p:cNvPr>
          <p:cNvSpPr/>
          <p:nvPr/>
        </p:nvSpPr>
        <p:spPr>
          <a:xfrm>
            <a:off x="1567864" y="2469676"/>
            <a:ext cx="2074846" cy="2361431"/>
          </a:xfrm>
          <a:prstGeom prst="parallelogram">
            <a:avLst>
              <a:gd name="adj" fmla="val 29412"/>
            </a:avLst>
          </a:prstGeom>
          <a:solidFill>
            <a:srgbClr val="063A54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شكل حر: شكل 27">
            <a:extLst>
              <a:ext uri="{FF2B5EF4-FFF2-40B4-BE49-F238E27FC236}">
                <a16:creationId xmlns:a16="http://schemas.microsoft.com/office/drawing/2014/main" xmlns="" id="{CC9BD39E-46C6-4611-A110-11D0E20B198D}"/>
              </a:ext>
            </a:extLst>
          </p:cNvPr>
          <p:cNvSpPr/>
          <p:nvPr/>
        </p:nvSpPr>
        <p:spPr>
          <a:xfrm>
            <a:off x="1567866" y="2456709"/>
            <a:ext cx="1559548" cy="993058"/>
          </a:xfrm>
          <a:custGeom>
            <a:avLst/>
            <a:gdLst>
              <a:gd name="connsiteX0" fmla="*/ 292078 w 1359741"/>
              <a:gd name="connsiteY0" fmla="*/ 0 h 993058"/>
              <a:gd name="connsiteX1" fmla="*/ 863212 w 1359741"/>
              <a:gd name="connsiteY1" fmla="*/ 0 h 993058"/>
              <a:gd name="connsiteX2" fmla="*/ 1359741 w 1359741"/>
              <a:gd name="connsiteY2" fmla="*/ 496529 h 993058"/>
              <a:gd name="connsiteX3" fmla="*/ 863212 w 1359741"/>
              <a:gd name="connsiteY3" fmla="*/ 993058 h 993058"/>
              <a:gd name="connsiteX4" fmla="*/ 0 w 1359741"/>
              <a:gd name="connsiteY4" fmla="*/ 993058 h 99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9741" h="993058">
                <a:moveTo>
                  <a:pt x="292078" y="0"/>
                </a:moveTo>
                <a:lnTo>
                  <a:pt x="863212" y="0"/>
                </a:lnTo>
                <a:cubicBezTo>
                  <a:pt x="1137437" y="0"/>
                  <a:pt x="1359741" y="222304"/>
                  <a:pt x="1359741" y="496529"/>
                </a:cubicBezTo>
                <a:cubicBezTo>
                  <a:pt x="1359741" y="770754"/>
                  <a:pt x="1137437" y="993058"/>
                  <a:pt x="863212" y="993058"/>
                </a:cubicBezTo>
                <a:lnTo>
                  <a:pt x="0" y="993058"/>
                </a:lnTo>
                <a:close/>
              </a:path>
            </a:pathLst>
          </a:custGeom>
          <a:solidFill>
            <a:srgbClr val="DAD7C8"/>
          </a:solidFill>
          <a:ln>
            <a:noFill/>
          </a:ln>
          <a:scene3d>
            <a:camera prst="orthographicFront"/>
            <a:lightRig rig="threePt" dir="t"/>
          </a:scene3d>
          <a:sp3d contourW="12700">
            <a:bevelT w="1270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DAD7C8"/>
              </a:solidFill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xmlns="" id="{9195238E-E3FD-4BE2-BFA1-3A7CCAEB6A2F}"/>
              </a:ext>
            </a:extLst>
          </p:cNvPr>
          <p:cNvSpPr txBox="1"/>
          <p:nvPr/>
        </p:nvSpPr>
        <p:spPr>
          <a:xfrm>
            <a:off x="2498911" y="2393598"/>
            <a:ext cx="575902" cy="110799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ar-SY" sz="6600" dirty="0">
                <a:solidFill>
                  <a:srgbClr val="063A54"/>
                </a:solidFill>
              </a:rPr>
              <a:t>2</a:t>
            </a:r>
            <a:endParaRPr lang="en-US" sz="6600" dirty="0">
              <a:solidFill>
                <a:srgbClr val="063A54"/>
              </a:solidFill>
            </a:endParaRPr>
          </a:p>
        </p:txBody>
      </p:sp>
      <p:cxnSp>
        <p:nvCxnSpPr>
          <p:cNvPr id="31" name="رابط مستقيم 30">
            <a:extLst>
              <a:ext uri="{FF2B5EF4-FFF2-40B4-BE49-F238E27FC236}">
                <a16:creationId xmlns:a16="http://schemas.microsoft.com/office/drawing/2014/main" xmlns="" id="{69CD2E27-8896-4879-AB9E-ED8769B8E947}"/>
              </a:ext>
            </a:extLst>
          </p:cNvPr>
          <p:cNvCxnSpPr>
            <a:cxnSpLocks/>
          </p:cNvCxnSpPr>
          <p:nvPr/>
        </p:nvCxnSpPr>
        <p:spPr>
          <a:xfrm flipH="1">
            <a:off x="8063981" y="2546354"/>
            <a:ext cx="562708" cy="2197809"/>
          </a:xfrm>
          <a:prstGeom prst="line">
            <a:avLst/>
          </a:prstGeom>
          <a:ln>
            <a:solidFill>
              <a:srgbClr val="DAD7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مثلث متساوي الساقين 31">
            <a:extLst>
              <a:ext uri="{FF2B5EF4-FFF2-40B4-BE49-F238E27FC236}">
                <a16:creationId xmlns:a16="http://schemas.microsoft.com/office/drawing/2014/main" xmlns="" id="{ED2D3B2B-85D6-491E-9544-862716C7E21B}"/>
              </a:ext>
            </a:extLst>
          </p:cNvPr>
          <p:cNvSpPr/>
          <p:nvPr/>
        </p:nvSpPr>
        <p:spPr>
          <a:xfrm rot="10800000">
            <a:off x="2667437" y="5794690"/>
            <a:ext cx="363149" cy="619972"/>
          </a:xfrm>
          <a:prstGeom prst="triangle">
            <a:avLst/>
          </a:prstGeom>
          <a:solidFill>
            <a:srgbClr val="DAD7C8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متوازي أضلاع 32">
            <a:extLst>
              <a:ext uri="{FF2B5EF4-FFF2-40B4-BE49-F238E27FC236}">
                <a16:creationId xmlns:a16="http://schemas.microsoft.com/office/drawing/2014/main" xmlns="" id="{A9F170F2-6DAE-4D7F-9373-B2270749F561}"/>
              </a:ext>
            </a:extLst>
          </p:cNvPr>
          <p:cNvSpPr/>
          <p:nvPr/>
        </p:nvSpPr>
        <p:spPr>
          <a:xfrm>
            <a:off x="2667436" y="4814599"/>
            <a:ext cx="2074846" cy="2361431"/>
          </a:xfrm>
          <a:prstGeom prst="parallelogram">
            <a:avLst>
              <a:gd name="adj" fmla="val 29412"/>
            </a:avLst>
          </a:prstGeom>
          <a:solidFill>
            <a:srgbClr val="063A54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شكل حر: شكل 33">
            <a:extLst>
              <a:ext uri="{FF2B5EF4-FFF2-40B4-BE49-F238E27FC236}">
                <a16:creationId xmlns:a16="http://schemas.microsoft.com/office/drawing/2014/main" xmlns="" id="{B82414FC-1E37-409F-83CD-9E61134E8AF3}"/>
              </a:ext>
            </a:extLst>
          </p:cNvPr>
          <p:cNvSpPr/>
          <p:nvPr/>
        </p:nvSpPr>
        <p:spPr>
          <a:xfrm>
            <a:off x="2667438" y="4801632"/>
            <a:ext cx="1559548" cy="993058"/>
          </a:xfrm>
          <a:custGeom>
            <a:avLst/>
            <a:gdLst>
              <a:gd name="connsiteX0" fmla="*/ 292078 w 1359741"/>
              <a:gd name="connsiteY0" fmla="*/ 0 h 993058"/>
              <a:gd name="connsiteX1" fmla="*/ 863212 w 1359741"/>
              <a:gd name="connsiteY1" fmla="*/ 0 h 993058"/>
              <a:gd name="connsiteX2" fmla="*/ 1359741 w 1359741"/>
              <a:gd name="connsiteY2" fmla="*/ 496529 h 993058"/>
              <a:gd name="connsiteX3" fmla="*/ 863212 w 1359741"/>
              <a:gd name="connsiteY3" fmla="*/ 993058 h 993058"/>
              <a:gd name="connsiteX4" fmla="*/ 0 w 1359741"/>
              <a:gd name="connsiteY4" fmla="*/ 993058 h 99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9741" h="993058">
                <a:moveTo>
                  <a:pt x="292078" y="0"/>
                </a:moveTo>
                <a:lnTo>
                  <a:pt x="863212" y="0"/>
                </a:lnTo>
                <a:cubicBezTo>
                  <a:pt x="1137437" y="0"/>
                  <a:pt x="1359741" y="222304"/>
                  <a:pt x="1359741" y="496529"/>
                </a:cubicBezTo>
                <a:cubicBezTo>
                  <a:pt x="1359741" y="770754"/>
                  <a:pt x="1137437" y="993058"/>
                  <a:pt x="863212" y="993058"/>
                </a:cubicBezTo>
                <a:lnTo>
                  <a:pt x="0" y="993058"/>
                </a:lnTo>
                <a:close/>
              </a:path>
            </a:pathLst>
          </a:custGeom>
          <a:solidFill>
            <a:srgbClr val="DAD7C8"/>
          </a:solidFill>
          <a:ln>
            <a:noFill/>
          </a:ln>
          <a:scene3d>
            <a:camera prst="orthographicFront"/>
            <a:lightRig rig="threePt" dir="t"/>
          </a:scene3d>
          <a:sp3d contourW="12700">
            <a:bevelT w="1270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xmlns="" id="{1DFD9BD5-8ECD-4570-9889-254834D71A2E}"/>
              </a:ext>
            </a:extLst>
          </p:cNvPr>
          <p:cNvSpPr txBox="1"/>
          <p:nvPr/>
        </p:nvSpPr>
        <p:spPr>
          <a:xfrm>
            <a:off x="3618927" y="4744163"/>
            <a:ext cx="575902" cy="110799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ar-SY" sz="6600" dirty="0">
                <a:solidFill>
                  <a:srgbClr val="063A54"/>
                </a:solidFill>
              </a:rPr>
              <a:t>3</a:t>
            </a:r>
            <a:endParaRPr lang="en-US" sz="6600" dirty="0">
              <a:solidFill>
                <a:srgbClr val="063A54"/>
              </a:solidFill>
            </a:endParaRPr>
          </a:p>
        </p:txBody>
      </p:sp>
      <p:cxnSp>
        <p:nvCxnSpPr>
          <p:cNvPr id="37" name="رابط مستقيم 36">
            <a:extLst>
              <a:ext uri="{FF2B5EF4-FFF2-40B4-BE49-F238E27FC236}">
                <a16:creationId xmlns:a16="http://schemas.microsoft.com/office/drawing/2014/main" xmlns="" id="{CDDD714A-13D4-46DC-89EF-18CA801F9FAE}"/>
              </a:ext>
            </a:extLst>
          </p:cNvPr>
          <p:cNvCxnSpPr>
            <a:cxnSpLocks/>
          </p:cNvCxnSpPr>
          <p:nvPr/>
        </p:nvCxnSpPr>
        <p:spPr>
          <a:xfrm flipH="1">
            <a:off x="8745478" y="4814599"/>
            <a:ext cx="516121" cy="2015851"/>
          </a:xfrm>
          <a:prstGeom prst="line">
            <a:avLst/>
          </a:prstGeom>
          <a:ln>
            <a:solidFill>
              <a:srgbClr val="DAD7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مربع نص 40">
            <a:extLst>
              <a:ext uri="{FF2B5EF4-FFF2-40B4-BE49-F238E27FC236}">
                <a16:creationId xmlns:a16="http://schemas.microsoft.com/office/drawing/2014/main" xmlns="" id="{3B642AD6-47A3-4700-AB0F-F80A636FB3D1}"/>
              </a:ext>
            </a:extLst>
          </p:cNvPr>
          <p:cNvSpPr txBox="1"/>
          <p:nvPr/>
        </p:nvSpPr>
        <p:spPr>
          <a:xfrm>
            <a:off x="3486400" y="3056927"/>
            <a:ext cx="4791080" cy="83099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ar-SY" sz="2400" b="1" dirty="0" smtClean="0">
                <a:solidFill>
                  <a:srgbClr val="DAD7C8"/>
                </a:solidFill>
                <a:cs typeface="+mj-cs"/>
              </a:rPr>
              <a:t>الذي يعيش لنفسه فقط لا يعرف السعادة، أما الذي يبذل من أجل الآخرين فهو يجد ذاته حقاً.</a:t>
            </a:r>
            <a:endParaRPr lang="en-US" sz="2400" b="1" dirty="0">
              <a:solidFill>
                <a:srgbClr val="DAD7C8"/>
              </a:solidFill>
              <a:cs typeface="+mj-cs"/>
            </a:endParaRP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xmlns="" id="{EAAABF93-F9AC-400D-A415-177B0A3F5235}"/>
              </a:ext>
            </a:extLst>
          </p:cNvPr>
          <p:cNvSpPr txBox="1"/>
          <p:nvPr/>
        </p:nvSpPr>
        <p:spPr>
          <a:xfrm>
            <a:off x="4894983" y="4891458"/>
            <a:ext cx="3697793" cy="120032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ar-SY" sz="2400" b="1" dirty="0" smtClean="0">
                <a:solidFill>
                  <a:srgbClr val="DAD7C8"/>
                </a:solidFill>
                <a:cs typeface="+mj-cs"/>
              </a:rPr>
              <a:t>الحياة لا تقاس بعدد الأيام، بل </a:t>
            </a:r>
            <a:r>
              <a:rPr lang="ar-SY" sz="2400" b="1" dirty="0" err="1" smtClean="0">
                <a:solidFill>
                  <a:srgbClr val="DAD7C8"/>
                </a:solidFill>
                <a:cs typeface="+mj-cs"/>
              </a:rPr>
              <a:t>بمعناها،حين</a:t>
            </a:r>
            <a:r>
              <a:rPr lang="ar-SY" sz="2400" b="1" dirty="0" smtClean="0">
                <a:solidFill>
                  <a:srgbClr val="DAD7C8"/>
                </a:solidFill>
                <a:cs typeface="+mj-cs"/>
              </a:rPr>
              <a:t> يكون معناها الحب والمشاركة تبلغ ذروة قيمتها.</a:t>
            </a:r>
            <a:endParaRPr lang="ar-SY" sz="2400" b="1" dirty="0">
              <a:solidFill>
                <a:srgbClr val="DAD7C8"/>
              </a:solidFill>
              <a:cs typeface="+mj-cs"/>
            </a:endParaRPr>
          </a:p>
        </p:txBody>
      </p:sp>
      <p:sp>
        <p:nvSpPr>
          <p:cNvPr id="23" name="مثلث متساوي الساقين 31">
            <a:extLst>
              <a:ext uri="{FF2B5EF4-FFF2-40B4-BE49-F238E27FC236}">
                <a16:creationId xmlns:a16="http://schemas.microsoft.com/office/drawing/2014/main" xmlns="" id="{D0F14EA5-548F-45A1-840C-2C75F57154D5}"/>
              </a:ext>
            </a:extLst>
          </p:cNvPr>
          <p:cNvSpPr/>
          <p:nvPr/>
        </p:nvSpPr>
        <p:spPr>
          <a:xfrm rot="10800000">
            <a:off x="1537602" y="3463977"/>
            <a:ext cx="363149" cy="619972"/>
          </a:xfrm>
          <a:prstGeom prst="triangle">
            <a:avLst/>
          </a:prstGeom>
          <a:solidFill>
            <a:srgbClr val="DAD7C8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مثلث متساوي الساقين 31">
            <a:extLst>
              <a:ext uri="{FF2B5EF4-FFF2-40B4-BE49-F238E27FC236}">
                <a16:creationId xmlns:a16="http://schemas.microsoft.com/office/drawing/2014/main" xmlns="" id="{ACA1D6E8-C7DF-4C07-8289-6D8236210BE8}"/>
              </a:ext>
            </a:extLst>
          </p:cNvPr>
          <p:cNvSpPr/>
          <p:nvPr/>
        </p:nvSpPr>
        <p:spPr>
          <a:xfrm rot="10800000">
            <a:off x="468292" y="1113700"/>
            <a:ext cx="363149" cy="619972"/>
          </a:xfrm>
          <a:prstGeom prst="triangle">
            <a:avLst/>
          </a:prstGeom>
          <a:gradFill flip="none" rotWithShape="1">
            <a:gsLst>
              <a:gs pos="45000">
                <a:srgbClr val="DAD7C8"/>
              </a:gs>
              <a:gs pos="6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64D9D5A-3492-46A1-85BF-A7125093D580}"/>
              </a:ext>
            </a:extLst>
          </p:cNvPr>
          <p:cNvSpPr txBox="1"/>
          <p:nvPr/>
        </p:nvSpPr>
        <p:spPr>
          <a:xfrm>
            <a:off x="8063981" y="276838"/>
            <a:ext cx="3659724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square">
            <a:spAutoFit/>
          </a:bodyPr>
          <a:lstStyle/>
          <a:p>
            <a:r>
              <a:rPr lang="ar-SY" sz="3600" b="1" dirty="0" smtClean="0">
                <a:solidFill>
                  <a:srgbClr val="DAD7C8"/>
                </a:solidFill>
                <a:cs typeface="+mj-cs"/>
              </a:rPr>
              <a:t>كيف "يضيع" الإنسان حياته ليجدها؟</a:t>
            </a:r>
            <a:endParaRPr lang="en-US" sz="36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117168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7" grpId="0"/>
      <p:bldP spid="25" grpId="0"/>
      <p:bldP spid="27" grpId="0" animBg="1"/>
      <p:bldP spid="28" grpId="0" animBg="1"/>
      <p:bldP spid="29" grpId="0"/>
      <p:bldP spid="32" grpId="0" animBg="1"/>
      <p:bldP spid="33" grpId="0" animBg="1"/>
      <p:bldP spid="34" grpId="0" animBg="1"/>
      <p:bldP spid="35" grpId="0"/>
      <p:bldP spid="41" grpId="0"/>
      <p:bldP spid="42" grpId="0"/>
      <p:bldP spid="23" grpId="0" animBg="1"/>
      <p:bldP spid="24" grpId="0" animBg="1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3A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: Shape 31">
            <a:extLst>
              <a:ext uri="{FF2B5EF4-FFF2-40B4-BE49-F238E27FC236}">
                <a16:creationId xmlns:a16="http://schemas.microsoft.com/office/drawing/2014/main" xmlns="" id="{0ACBB830-37FB-476B-8FE1-019874E3F810}"/>
              </a:ext>
            </a:extLst>
          </p:cNvPr>
          <p:cNvSpPr/>
          <p:nvPr/>
        </p:nvSpPr>
        <p:spPr>
          <a:xfrm>
            <a:off x="4250575" y="3269576"/>
            <a:ext cx="3549" cy="9698"/>
          </a:xfrm>
          <a:custGeom>
            <a:avLst/>
            <a:gdLst>
              <a:gd name="connsiteX0" fmla="*/ 3549 w 3549"/>
              <a:gd name="connsiteY0" fmla="*/ 0 h 9698"/>
              <a:gd name="connsiteX1" fmla="*/ 0 w 3549"/>
              <a:gd name="connsiteY1" fmla="*/ 9698 h 9698"/>
              <a:gd name="connsiteX2" fmla="*/ 691 w 3549"/>
              <a:gd name="connsiteY2" fmla="*/ 6075 h 9698"/>
              <a:gd name="connsiteX3" fmla="*/ 3549 w 3549"/>
              <a:gd name="connsiteY3" fmla="*/ 0 h 9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9" h="9698">
                <a:moveTo>
                  <a:pt x="3549" y="0"/>
                </a:moveTo>
                <a:lnTo>
                  <a:pt x="0" y="9698"/>
                </a:lnTo>
                <a:lnTo>
                  <a:pt x="691" y="6075"/>
                </a:lnTo>
                <a:lnTo>
                  <a:pt x="3549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xmlns="" id="{621EFBC3-1EED-4EE6-BC3E-2A72FEC696FF}"/>
              </a:ext>
            </a:extLst>
          </p:cNvPr>
          <p:cNvSpPr/>
          <p:nvPr/>
        </p:nvSpPr>
        <p:spPr>
          <a:xfrm>
            <a:off x="8596638" y="3269576"/>
            <a:ext cx="3549" cy="9698"/>
          </a:xfrm>
          <a:custGeom>
            <a:avLst/>
            <a:gdLst>
              <a:gd name="connsiteX0" fmla="*/ 0 w 3549"/>
              <a:gd name="connsiteY0" fmla="*/ 0 h 9698"/>
              <a:gd name="connsiteX1" fmla="*/ 2858 w 3549"/>
              <a:gd name="connsiteY1" fmla="*/ 6075 h 9698"/>
              <a:gd name="connsiteX2" fmla="*/ 3549 w 3549"/>
              <a:gd name="connsiteY2" fmla="*/ 9698 h 9698"/>
              <a:gd name="connsiteX3" fmla="*/ 0 w 3549"/>
              <a:gd name="connsiteY3" fmla="*/ 0 h 9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9" h="9698">
                <a:moveTo>
                  <a:pt x="0" y="0"/>
                </a:moveTo>
                <a:lnTo>
                  <a:pt x="2858" y="6075"/>
                </a:lnTo>
                <a:lnTo>
                  <a:pt x="3549" y="969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05347492-33B8-4192-98FE-5BD93899FDCF}"/>
              </a:ext>
            </a:extLst>
          </p:cNvPr>
          <p:cNvSpPr/>
          <p:nvPr/>
        </p:nvSpPr>
        <p:spPr>
          <a:xfrm>
            <a:off x="4250575" y="4684855"/>
            <a:ext cx="3549" cy="9699"/>
          </a:xfrm>
          <a:custGeom>
            <a:avLst/>
            <a:gdLst>
              <a:gd name="connsiteX0" fmla="*/ 0 w 3549"/>
              <a:gd name="connsiteY0" fmla="*/ 0 h 9699"/>
              <a:gd name="connsiteX1" fmla="*/ 3549 w 3549"/>
              <a:gd name="connsiteY1" fmla="*/ 9699 h 9699"/>
              <a:gd name="connsiteX2" fmla="*/ 691 w 3549"/>
              <a:gd name="connsiteY2" fmla="*/ 3623 h 9699"/>
              <a:gd name="connsiteX3" fmla="*/ 0 w 3549"/>
              <a:gd name="connsiteY3" fmla="*/ 0 h 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9" h="9699">
                <a:moveTo>
                  <a:pt x="0" y="0"/>
                </a:moveTo>
                <a:lnTo>
                  <a:pt x="3549" y="9699"/>
                </a:lnTo>
                <a:lnTo>
                  <a:pt x="691" y="362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B25E4D6D-9960-4FC0-952A-F6F2737126C3}"/>
              </a:ext>
            </a:extLst>
          </p:cNvPr>
          <p:cNvSpPr/>
          <p:nvPr/>
        </p:nvSpPr>
        <p:spPr>
          <a:xfrm>
            <a:off x="8596638" y="4684855"/>
            <a:ext cx="3549" cy="9699"/>
          </a:xfrm>
          <a:custGeom>
            <a:avLst/>
            <a:gdLst>
              <a:gd name="connsiteX0" fmla="*/ 3549 w 3549"/>
              <a:gd name="connsiteY0" fmla="*/ 0 h 9699"/>
              <a:gd name="connsiteX1" fmla="*/ 2858 w 3549"/>
              <a:gd name="connsiteY1" fmla="*/ 3623 h 9699"/>
              <a:gd name="connsiteX2" fmla="*/ 0 w 3549"/>
              <a:gd name="connsiteY2" fmla="*/ 9699 h 9699"/>
              <a:gd name="connsiteX3" fmla="*/ 3549 w 3549"/>
              <a:gd name="connsiteY3" fmla="*/ 0 h 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9" h="9699">
                <a:moveTo>
                  <a:pt x="3549" y="0"/>
                </a:moveTo>
                <a:lnTo>
                  <a:pt x="2858" y="3623"/>
                </a:lnTo>
                <a:lnTo>
                  <a:pt x="0" y="9699"/>
                </a:lnTo>
                <a:lnTo>
                  <a:pt x="3549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18E92C8-1FED-49A8-8617-44EAA122585B}"/>
              </a:ext>
            </a:extLst>
          </p:cNvPr>
          <p:cNvSpPr txBox="1"/>
          <p:nvPr/>
        </p:nvSpPr>
        <p:spPr>
          <a:xfrm>
            <a:off x="16210729" y="-1196434"/>
            <a:ext cx="16223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7200" dirty="0">
                <a:solidFill>
                  <a:srgbClr val="DAD7C8"/>
                </a:solidFill>
              </a:rPr>
              <a:t>1</a:t>
            </a:r>
            <a:endParaRPr lang="en-US" sz="7200" dirty="0">
              <a:solidFill>
                <a:srgbClr val="DAD7C8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1EFB3CD-D796-4083-8411-61086B15991D}"/>
              </a:ext>
            </a:extLst>
          </p:cNvPr>
          <p:cNvSpPr txBox="1"/>
          <p:nvPr/>
        </p:nvSpPr>
        <p:spPr>
          <a:xfrm>
            <a:off x="17657386" y="3602016"/>
            <a:ext cx="3013755" cy="759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r" rtl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4000" b="1" kern="100" dirty="0">
                <a:solidFill>
                  <a:srgbClr val="DAD7C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إشكالية البحث </a:t>
            </a:r>
            <a:endParaRPr lang="en-US" sz="4000" kern="100" dirty="0">
              <a:solidFill>
                <a:srgbClr val="DAD7C8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2F2A041-9C86-4054-9CFB-B7DD4E6D4433}"/>
              </a:ext>
            </a:extLst>
          </p:cNvPr>
          <p:cNvSpPr txBox="1"/>
          <p:nvPr/>
        </p:nvSpPr>
        <p:spPr>
          <a:xfrm>
            <a:off x="16552559" y="7496907"/>
            <a:ext cx="1170039" cy="1200329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square" rtlCol="0">
            <a:spAutoFit/>
          </a:bodyPr>
          <a:lstStyle/>
          <a:p>
            <a:r>
              <a:rPr lang="ar-SY" sz="7200" dirty="0">
                <a:solidFill>
                  <a:srgbClr val="DAD7C8"/>
                </a:solidFill>
              </a:rPr>
              <a:t>2</a:t>
            </a:r>
            <a:endParaRPr lang="en-US" sz="7200" dirty="0">
              <a:solidFill>
                <a:srgbClr val="DAD7C8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741F01F-1132-4B69-A77A-2AF4EFF426F2}"/>
              </a:ext>
            </a:extLst>
          </p:cNvPr>
          <p:cNvSpPr txBox="1"/>
          <p:nvPr/>
        </p:nvSpPr>
        <p:spPr>
          <a:xfrm>
            <a:off x="-6554688" y="-1662875"/>
            <a:ext cx="1950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7200" dirty="0">
                <a:solidFill>
                  <a:srgbClr val="DAD7C8"/>
                </a:solidFill>
              </a:rPr>
              <a:t>3</a:t>
            </a:r>
            <a:endParaRPr lang="en-US" dirty="0">
              <a:solidFill>
                <a:srgbClr val="DAD7C8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F042174-7B12-40CE-A73F-3128CFFBBB4E}"/>
              </a:ext>
            </a:extLst>
          </p:cNvPr>
          <p:cNvSpPr txBox="1"/>
          <p:nvPr/>
        </p:nvSpPr>
        <p:spPr>
          <a:xfrm>
            <a:off x="-6339369" y="2590296"/>
            <a:ext cx="1335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7200" dirty="0">
                <a:solidFill>
                  <a:srgbClr val="DAD7C8"/>
                </a:solidFill>
              </a:rPr>
              <a:t>4</a:t>
            </a:r>
            <a:endParaRPr lang="en-US" sz="7200" dirty="0">
              <a:solidFill>
                <a:srgbClr val="DAD7C8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30E43D3-FC78-42E1-9ABC-0A612F7CBEA8}"/>
              </a:ext>
            </a:extLst>
          </p:cNvPr>
          <p:cNvSpPr txBox="1"/>
          <p:nvPr/>
        </p:nvSpPr>
        <p:spPr>
          <a:xfrm>
            <a:off x="-6164894" y="5664691"/>
            <a:ext cx="1560984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57150"/>
          </a:sp3d>
        </p:spPr>
        <p:txBody>
          <a:bodyPr wrap="square" rtlCol="0">
            <a:spAutoFit/>
          </a:bodyPr>
          <a:lstStyle/>
          <a:p>
            <a:r>
              <a:rPr lang="ar-SY" sz="7200" dirty="0">
                <a:solidFill>
                  <a:srgbClr val="DAD7C8"/>
                </a:solidFill>
              </a:rPr>
              <a:t>5</a:t>
            </a:r>
            <a:endParaRPr lang="en-US" sz="7200" dirty="0">
              <a:solidFill>
                <a:srgbClr val="DAD7C8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8977053-0965-4082-9290-8B4E1B09D4C6}"/>
              </a:ext>
            </a:extLst>
          </p:cNvPr>
          <p:cNvSpPr txBox="1"/>
          <p:nvPr/>
        </p:nvSpPr>
        <p:spPr>
          <a:xfrm>
            <a:off x="17882764" y="-1807017"/>
            <a:ext cx="2563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kern="100" dirty="0">
                <a:solidFill>
                  <a:srgbClr val="DAD7C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كيف تؤثر الكوارث الطبيعية بشكل مباشر وغير مباشر على سوق العمل؟</a:t>
            </a:r>
            <a:endParaRPr lang="en-US" sz="2000" kern="100" dirty="0">
              <a:solidFill>
                <a:srgbClr val="DAD7C8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rgbClr val="DAD7C8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1F1155B-18D5-4B25-B922-51B23AAF80EF}"/>
              </a:ext>
            </a:extLst>
          </p:cNvPr>
          <p:cNvSpPr txBox="1"/>
          <p:nvPr/>
        </p:nvSpPr>
        <p:spPr>
          <a:xfrm>
            <a:off x="17585011" y="7719839"/>
            <a:ext cx="2805279" cy="1697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ar-SA" sz="2400" kern="100" dirty="0">
                <a:solidFill>
                  <a:srgbClr val="DAD7C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ما </a:t>
            </a:r>
            <a:r>
              <a:rPr lang="ar-SA" sz="2000" kern="100" dirty="0">
                <a:solidFill>
                  <a:srgbClr val="DAD7C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العلاقة</a:t>
            </a:r>
            <a:r>
              <a:rPr lang="ar-SA" sz="2400" kern="100" dirty="0">
                <a:solidFill>
                  <a:srgbClr val="DAD7C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بين شدة الكارثة ومدى التأثير على معدلات التوظيف وهيكلية الأجور؟</a:t>
            </a:r>
            <a:endParaRPr lang="en-US" sz="2400" kern="100" dirty="0">
              <a:solidFill>
                <a:srgbClr val="DAD7C8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DE0E826-8411-479D-83C2-CDD3E733AE16}"/>
              </a:ext>
            </a:extLst>
          </p:cNvPr>
          <p:cNvSpPr txBox="1"/>
          <p:nvPr/>
        </p:nvSpPr>
        <p:spPr>
          <a:xfrm>
            <a:off x="-8244994" y="5780847"/>
            <a:ext cx="25982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kern="100" dirty="0">
                <a:solidFill>
                  <a:srgbClr val="DAD7C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إلى أي مدى يمكن للسياسات الحكومية وآليات الحماية الاجتماعية الحد من هذه التأثيرات أو تسريع عملية التعافي؟</a:t>
            </a:r>
            <a:endParaRPr lang="en-US" sz="2000" kern="100" dirty="0">
              <a:solidFill>
                <a:srgbClr val="DAD7C8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DAD7C8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D6C7FB6-85FD-4627-8F4F-E7157CDA0809}"/>
              </a:ext>
            </a:extLst>
          </p:cNvPr>
          <p:cNvSpPr txBox="1"/>
          <p:nvPr/>
        </p:nvSpPr>
        <p:spPr>
          <a:xfrm>
            <a:off x="-8437056" y="2386150"/>
            <a:ext cx="2598224" cy="1430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ar-SA" sz="2000" kern="100" dirty="0">
                <a:solidFill>
                  <a:srgbClr val="DAD7C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هل تختلف هذه التأثيرات باختلاف طبيعة الاقتصاد (متقدم، نامٍ، هش)؟</a:t>
            </a:r>
            <a:endParaRPr lang="en-US" sz="2000" kern="100" dirty="0">
              <a:solidFill>
                <a:srgbClr val="DAD7C8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369AFC1-2F06-4924-8262-DC08B3F38DF4}"/>
              </a:ext>
            </a:extLst>
          </p:cNvPr>
          <p:cNvSpPr txBox="1"/>
          <p:nvPr/>
        </p:nvSpPr>
        <p:spPr>
          <a:xfrm>
            <a:off x="-8595783" y="-2356018"/>
            <a:ext cx="3141626" cy="1430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ar-SA" sz="2000" kern="100" dirty="0">
                <a:solidFill>
                  <a:srgbClr val="DAD7C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ما القطاعات الاقتصادية الأكثر عرضة لتداعيات الكوارث (كالزراعة، الصناعة، الخدمات)؟</a:t>
            </a:r>
            <a:endParaRPr lang="en-US" sz="2000" kern="100" dirty="0">
              <a:solidFill>
                <a:srgbClr val="DAD7C8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20"/>
            <a:ext cx="12192000" cy="68580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4A0C6BE-F8E9-469E-AEE0-9032DFF4C4BF}"/>
              </a:ext>
            </a:extLst>
          </p:cNvPr>
          <p:cNvSpPr txBox="1"/>
          <p:nvPr/>
        </p:nvSpPr>
        <p:spPr>
          <a:xfrm>
            <a:off x="5257799" y="654393"/>
            <a:ext cx="6647241" cy="489364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20650"/>
          </a:sp3d>
        </p:spPr>
        <p:txBody>
          <a:bodyPr wrap="square" rtlCol="0">
            <a:spAutoFit/>
          </a:bodyPr>
          <a:lstStyle/>
          <a:p>
            <a:r>
              <a:rPr lang="ar-SY" sz="6600" b="1" dirty="0" smtClean="0">
                <a:cs typeface="+mj-cs"/>
              </a:rPr>
              <a:t>"من وجد حياته</a:t>
            </a:r>
            <a:br>
              <a:rPr lang="ar-SY" sz="6600" b="1" dirty="0" smtClean="0">
                <a:cs typeface="+mj-cs"/>
              </a:rPr>
            </a:br>
            <a:r>
              <a:rPr lang="ar-SY" sz="6600" b="1" dirty="0" smtClean="0">
                <a:cs typeface="+mj-cs"/>
              </a:rPr>
              <a:t> يضيعها....</a:t>
            </a:r>
            <a:br>
              <a:rPr lang="ar-SY" sz="6600" b="1" dirty="0" smtClean="0">
                <a:cs typeface="+mj-cs"/>
              </a:rPr>
            </a:br>
            <a:r>
              <a:rPr lang="ar-SY" sz="6600" b="1" dirty="0" smtClean="0">
                <a:cs typeface="+mj-cs"/>
              </a:rPr>
              <a:t>ومن أضاعها من أجلي وجدها"</a:t>
            </a:r>
          </a:p>
          <a:p>
            <a:pPr algn="l"/>
            <a:r>
              <a:rPr lang="ar-SY" sz="4400" b="1" dirty="0" smtClean="0">
                <a:cs typeface="+mj-cs"/>
              </a:rPr>
              <a:t> </a:t>
            </a:r>
            <a:r>
              <a:rPr lang="ar-SY" sz="4400" b="1" dirty="0" smtClean="0"/>
              <a:t>متى39:10   </a:t>
            </a:r>
            <a:endParaRPr lang="ar-SY" sz="4000" b="1" dirty="0" smtClean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78720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3A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5624945" y="405004"/>
            <a:ext cx="4682837" cy="646331"/>
          </a:xfrm>
          <a:prstGeom prst="flowChartAlternateProcess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496358" y="405004"/>
            <a:ext cx="4696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3600" b="1" dirty="0" smtClean="0">
                <a:solidFill>
                  <a:srgbClr val="020C45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ماذا قال الملحد "هوسمان"؟</a:t>
            </a:r>
            <a:endParaRPr lang="en-US" sz="3600" b="1" dirty="0">
              <a:solidFill>
                <a:srgbClr val="020C45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3312" y="1482435"/>
            <a:ext cx="88253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3600" b="1" dirty="0">
                <a:solidFill>
                  <a:schemeClr val="bg1"/>
                </a:solidFill>
                <a:cs typeface="+mj-cs"/>
              </a:rPr>
              <a:t>*</a:t>
            </a:r>
            <a:r>
              <a:rPr lang="ar-SY" sz="3600" b="1" dirty="0" smtClean="0">
                <a:solidFill>
                  <a:schemeClr val="bg1"/>
                </a:solidFill>
                <a:cs typeface="+mj-cs"/>
              </a:rPr>
              <a:t>رغم أنه ملحد متشائم ، إلاّ أنه توَصل</a:t>
            </a:r>
            <a:r>
              <a:rPr lang="ar-SY" sz="3600" b="1" dirty="0">
                <a:solidFill>
                  <a:schemeClr val="bg1"/>
                </a:solidFill>
                <a:cs typeface="+mj-cs"/>
              </a:rPr>
              <a:t> </a:t>
            </a:r>
            <a:r>
              <a:rPr lang="ar-SY" sz="3600" b="1" dirty="0" smtClean="0">
                <a:solidFill>
                  <a:schemeClr val="bg1"/>
                </a:solidFill>
                <a:cs typeface="+mj-cs"/>
              </a:rPr>
              <a:t>إلى</a:t>
            </a:r>
            <a:br>
              <a:rPr lang="ar-SY" sz="3600" b="1" dirty="0" smtClean="0">
                <a:solidFill>
                  <a:schemeClr val="bg1"/>
                </a:solidFill>
                <a:cs typeface="+mj-cs"/>
              </a:rPr>
            </a:br>
            <a:r>
              <a:rPr lang="ar-SY" sz="3600" b="1" dirty="0" smtClean="0">
                <a:solidFill>
                  <a:schemeClr val="bg1"/>
                </a:solidFill>
                <a:cs typeface="+mj-cs"/>
              </a:rPr>
              <a:t> حقيقة إنجيلية:</a:t>
            </a:r>
          </a:p>
          <a:p>
            <a:r>
              <a:rPr lang="ar-SY" sz="3600" b="1" dirty="0" smtClean="0">
                <a:solidFill>
                  <a:schemeClr val="bg1"/>
                </a:solidFill>
                <a:cs typeface="+mj-cs"/>
              </a:rPr>
              <a:t>" الإنسان الذي يحصر تفكيره في نفسه لن </a:t>
            </a:r>
            <a:br>
              <a:rPr lang="ar-SY" sz="3600" b="1" dirty="0" smtClean="0">
                <a:solidFill>
                  <a:schemeClr val="bg1"/>
                </a:solidFill>
                <a:cs typeface="+mj-cs"/>
              </a:rPr>
            </a:br>
            <a:r>
              <a:rPr lang="ar-SY" sz="3600" b="1" dirty="0" smtClean="0">
                <a:solidFill>
                  <a:schemeClr val="bg1"/>
                </a:solidFill>
                <a:cs typeface="+mj-cs"/>
              </a:rPr>
              <a:t>يسعد أبداً، أما من يكرّس نفسه للآخرين فهو</a:t>
            </a:r>
            <a:br>
              <a:rPr lang="ar-SY" sz="3600" b="1" dirty="0" smtClean="0">
                <a:solidFill>
                  <a:schemeClr val="bg1"/>
                </a:solidFill>
                <a:cs typeface="+mj-cs"/>
              </a:rPr>
            </a:br>
            <a:r>
              <a:rPr lang="ar-SY" sz="3600" b="1" dirty="0" smtClean="0">
                <a:solidFill>
                  <a:schemeClr val="bg1"/>
                </a:solidFill>
                <a:cs typeface="+mj-cs"/>
              </a:rPr>
              <a:t> الذي يسعد</a:t>
            </a:r>
            <a:r>
              <a:rPr lang="ar-SY" sz="3600" b="1" dirty="0">
                <a:solidFill>
                  <a:schemeClr val="bg1"/>
                </a:solidFill>
                <a:cs typeface="+mj-cs"/>
              </a:rPr>
              <a:t>"</a:t>
            </a:r>
            <a:endParaRPr lang="en-US" sz="3600" b="1" dirty="0" smtClean="0">
              <a:solidFill>
                <a:schemeClr val="bg1"/>
              </a:solidFill>
              <a:cs typeface="+mj-cs"/>
            </a:endParaRPr>
          </a:p>
          <a:p>
            <a:endParaRPr lang="ar-SY" sz="3600" b="1" dirty="0" smtClean="0">
              <a:solidFill>
                <a:schemeClr val="bg1"/>
              </a:solidFill>
              <a:cs typeface="+mj-cs"/>
            </a:endParaRPr>
          </a:p>
          <a:p>
            <a:r>
              <a:rPr lang="ar-SY" sz="3600" b="1" dirty="0" smtClean="0">
                <a:solidFill>
                  <a:schemeClr val="bg1"/>
                </a:solidFill>
                <a:cs typeface="+mj-cs"/>
              </a:rPr>
              <a:t>*هذا يؤكد أن العطاء هو طريق الفرح الإنساني</a:t>
            </a:r>
            <a:r>
              <a:rPr lang="en-US" sz="3600" b="1" dirty="0" smtClean="0">
                <a:solidFill>
                  <a:schemeClr val="bg1"/>
                </a:solidFill>
                <a:cs typeface="+mj-cs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cs typeface="+mj-cs"/>
              </a:rPr>
            </a:br>
            <a:r>
              <a:rPr lang="ar-SY" sz="3600" b="1" dirty="0" smtClean="0">
                <a:solidFill>
                  <a:schemeClr val="bg1"/>
                </a:solidFill>
                <a:cs typeface="+mj-cs"/>
              </a:rPr>
              <a:t> حتى لدى غير المؤمنين.</a:t>
            </a:r>
            <a:endParaRPr lang="en-US" sz="3600" b="1" dirty="0">
              <a:solidFill>
                <a:schemeClr val="bg1"/>
              </a:solidFill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982"/>
            <a:ext cx="3857625" cy="694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52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3A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7">
            <a:extLst>
              <a:ext uri="{FF2B5EF4-FFF2-40B4-BE49-F238E27FC236}">
                <a16:creationId xmlns:a16="http://schemas.microsoft.com/office/drawing/2014/main" xmlns="" id="{87F7751D-1B1E-4DFD-8A0F-AE61EF03993A}"/>
              </a:ext>
            </a:extLst>
          </p:cNvPr>
          <p:cNvSpPr/>
          <p:nvPr/>
        </p:nvSpPr>
        <p:spPr>
          <a:xfrm rot="10800000">
            <a:off x="2420462" y="2271250"/>
            <a:ext cx="450556" cy="412955"/>
          </a:xfrm>
          <a:prstGeom prst="triangle">
            <a:avLst/>
          </a:prstGeom>
          <a:gradFill>
            <a:gsLst>
              <a:gs pos="100000">
                <a:srgbClr val="063A54"/>
              </a:gs>
              <a:gs pos="1000">
                <a:srgbClr val="DAD7C8"/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DAD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xmlns="" id="{917D9347-9AF3-4E6F-8BDC-C0FB246FF9A7}"/>
              </a:ext>
            </a:extLst>
          </p:cNvPr>
          <p:cNvSpPr/>
          <p:nvPr/>
        </p:nvSpPr>
        <p:spPr>
          <a:xfrm>
            <a:off x="2074606" y="1347020"/>
            <a:ext cx="2703871" cy="3824748"/>
          </a:xfrm>
          <a:prstGeom prst="parallelogram">
            <a:avLst>
              <a:gd name="adj" fmla="val 34455"/>
            </a:avLst>
          </a:prstGeom>
          <a:gradFill>
            <a:gsLst>
              <a:gs pos="100000">
                <a:srgbClr val="063A54"/>
              </a:gs>
              <a:gs pos="1000">
                <a:srgbClr val="DAD7C8"/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DAD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367628E8-062A-4447-B6B8-330688ADABAD}"/>
              </a:ext>
            </a:extLst>
          </p:cNvPr>
          <p:cNvSpPr/>
          <p:nvPr/>
        </p:nvSpPr>
        <p:spPr>
          <a:xfrm>
            <a:off x="2420463" y="1460089"/>
            <a:ext cx="1709085" cy="811162"/>
          </a:xfrm>
          <a:custGeom>
            <a:avLst/>
            <a:gdLst>
              <a:gd name="connsiteX0" fmla="*/ 197580 w 1709085"/>
              <a:gd name="connsiteY0" fmla="*/ 0 h 811162"/>
              <a:gd name="connsiteX1" fmla="*/ 1303504 w 1709085"/>
              <a:gd name="connsiteY1" fmla="*/ 0 h 811162"/>
              <a:gd name="connsiteX2" fmla="*/ 1709085 w 1709085"/>
              <a:gd name="connsiteY2" fmla="*/ 405581 h 811162"/>
              <a:gd name="connsiteX3" fmla="*/ 1709084 w 1709085"/>
              <a:gd name="connsiteY3" fmla="*/ 405581 h 811162"/>
              <a:gd name="connsiteX4" fmla="*/ 1303503 w 1709085"/>
              <a:gd name="connsiteY4" fmla="*/ 811162 h 811162"/>
              <a:gd name="connsiteX5" fmla="*/ 0 w 1709085"/>
              <a:gd name="connsiteY5" fmla="*/ 811161 h 811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9085" h="811162">
                <a:moveTo>
                  <a:pt x="197580" y="0"/>
                </a:moveTo>
                <a:lnTo>
                  <a:pt x="1303504" y="0"/>
                </a:lnTo>
                <a:cubicBezTo>
                  <a:pt x="1527500" y="0"/>
                  <a:pt x="1709085" y="181585"/>
                  <a:pt x="1709085" y="405581"/>
                </a:cubicBezTo>
                <a:lnTo>
                  <a:pt x="1709084" y="405581"/>
                </a:lnTo>
                <a:cubicBezTo>
                  <a:pt x="1709084" y="629577"/>
                  <a:pt x="1527499" y="811162"/>
                  <a:pt x="1303503" y="811162"/>
                </a:cubicBezTo>
                <a:lnTo>
                  <a:pt x="0" y="811161"/>
                </a:lnTo>
                <a:close/>
              </a:path>
            </a:pathLst>
          </a:custGeom>
          <a:gradFill>
            <a:gsLst>
              <a:gs pos="100000">
                <a:srgbClr val="063A54"/>
              </a:gs>
              <a:gs pos="1000">
                <a:srgbClr val="DAD7C8"/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DAD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xmlns="" id="{1475B7DB-9FD6-41C8-8CD9-C251398511D3}"/>
              </a:ext>
            </a:extLst>
          </p:cNvPr>
          <p:cNvSpPr/>
          <p:nvPr/>
        </p:nvSpPr>
        <p:spPr>
          <a:xfrm rot="10800000">
            <a:off x="5196228" y="2271250"/>
            <a:ext cx="450556" cy="412955"/>
          </a:xfrm>
          <a:prstGeom prst="triangle">
            <a:avLst/>
          </a:prstGeom>
          <a:gradFill>
            <a:gsLst>
              <a:gs pos="100000">
                <a:srgbClr val="063A54"/>
              </a:gs>
              <a:gs pos="1000">
                <a:srgbClr val="DAD7C8"/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DAD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xmlns="" id="{CCE2658A-01C6-4B51-9AE7-2BBF6764D6CE}"/>
              </a:ext>
            </a:extLst>
          </p:cNvPr>
          <p:cNvSpPr/>
          <p:nvPr/>
        </p:nvSpPr>
        <p:spPr>
          <a:xfrm>
            <a:off x="4850372" y="1347020"/>
            <a:ext cx="2703871" cy="3824748"/>
          </a:xfrm>
          <a:prstGeom prst="parallelogram">
            <a:avLst>
              <a:gd name="adj" fmla="val 34455"/>
            </a:avLst>
          </a:prstGeom>
          <a:gradFill>
            <a:gsLst>
              <a:gs pos="100000">
                <a:srgbClr val="063A54"/>
              </a:gs>
              <a:gs pos="1000">
                <a:srgbClr val="DAD7C8"/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DAD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A90FE3E2-6034-4970-BF11-60271B229D39}"/>
              </a:ext>
            </a:extLst>
          </p:cNvPr>
          <p:cNvSpPr/>
          <p:nvPr/>
        </p:nvSpPr>
        <p:spPr>
          <a:xfrm>
            <a:off x="5196229" y="1460089"/>
            <a:ext cx="1709085" cy="811162"/>
          </a:xfrm>
          <a:custGeom>
            <a:avLst/>
            <a:gdLst>
              <a:gd name="connsiteX0" fmla="*/ 197580 w 1709085"/>
              <a:gd name="connsiteY0" fmla="*/ 0 h 811162"/>
              <a:gd name="connsiteX1" fmla="*/ 1303504 w 1709085"/>
              <a:gd name="connsiteY1" fmla="*/ 0 h 811162"/>
              <a:gd name="connsiteX2" fmla="*/ 1709085 w 1709085"/>
              <a:gd name="connsiteY2" fmla="*/ 405581 h 811162"/>
              <a:gd name="connsiteX3" fmla="*/ 1709084 w 1709085"/>
              <a:gd name="connsiteY3" fmla="*/ 405581 h 811162"/>
              <a:gd name="connsiteX4" fmla="*/ 1303503 w 1709085"/>
              <a:gd name="connsiteY4" fmla="*/ 811162 h 811162"/>
              <a:gd name="connsiteX5" fmla="*/ 0 w 1709085"/>
              <a:gd name="connsiteY5" fmla="*/ 811161 h 811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9085" h="811162">
                <a:moveTo>
                  <a:pt x="197580" y="0"/>
                </a:moveTo>
                <a:lnTo>
                  <a:pt x="1303504" y="0"/>
                </a:lnTo>
                <a:cubicBezTo>
                  <a:pt x="1527500" y="0"/>
                  <a:pt x="1709085" y="181585"/>
                  <a:pt x="1709085" y="405581"/>
                </a:cubicBezTo>
                <a:lnTo>
                  <a:pt x="1709084" y="405581"/>
                </a:lnTo>
                <a:cubicBezTo>
                  <a:pt x="1709084" y="629577"/>
                  <a:pt x="1527499" y="811162"/>
                  <a:pt x="1303503" y="811162"/>
                </a:cubicBezTo>
                <a:lnTo>
                  <a:pt x="0" y="811161"/>
                </a:lnTo>
                <a:close/>
              </a:path>
            </a:pathLst>
          </a:custGeom>
          <a:gradFill>
            <a:gsLst>
              <a:gs pos="100000">
                <a:srgbClr val="063A54"/>
              </a:gs>
              <a:gs pos="1000">
                <a:srgbClr val="DAD7C8"/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DAD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xmlns="" id="{A331EBB2-99CA-41BB-B2A0-918CE1A5E99E}"/>
              </a:ext>
            </a:extLst>
          </p:cNvPr>
          <p:cNvSpPr/>
          <p:nvPr/>
        </p:nvSpPr>
        <p:spPr>
          <a:xfrm rot="10800000">
            <a:off x="7971994" y="2271250"/>
            <a:ext cx="450556" cy="412955"/>
          </a:xfrm>
          <a:prstGeom prst="triangle">
            <a:avLst/>
          </a:prstGeom>
          <a:gradFill>
            <a:gsLst>
              <a:gs pos="100000">
                <a:srgbClr val="063A54"/>
              </a:gs>
              <a:gs pos="1000">
                <a:srgbClr val="DAD7C8"/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DAD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Parallelogram 27">
            <a:extLst>
              <a:ext uri="{FF2B5EF4-FFF2-40B4-BE49-F238E27FC236}">
                <a16:creationId xmlns:a16="http://schemas.microsoft.com/office/drawing/2014/main" xmlns="" id="{0E7A01DE-6F99-4460-9D6C-D82E135C453A}"/>
              </a:ext>
            </a:extLst>
          </p:cNvPr>
          <p:cNvSpPr/>
          <p:nvPr/>
        </p:nvSpPr>
        <p:spPr>
          <a:xfrm>
            <a:off x="7626138" y="1347020"/>
            <a:ext cx="2703871" cy="3824748"/>
          </a:xfrm>
          <a:prstGeom prst="parallelogram">
            <a:avLst>
              <a:gd name="adj" fmla="val 34455"/>
            </a:avLst>
          </a:prstGeom>
          <a:gradFill>
            <a:gsLst>
              <a:gs pos="100000">
                <a:srgbClr val="063A54"/>
              </a:gs>
              <a:gs pos="1000">
                <a:srgbClr val="DAD7C8"/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DAD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4971717E-8200-4223-871A-11FB293A72B2}"/>
              </a:ext>
            </a:extLst>
          </p:cNvPr>
          <p:cNvSpPr/>
          <p:nvPr/>
        </p:nvSpPr>
        <p:spPr>
          <a:xfrm>
            <a:off x="7971995" y="1460089"/>
            <a:ext cx="1709085" cy="811162"/>
          </a:xfrm>
          <a:custGeom>
            <a:avLst/>
            <a:gdLst>
              <a:gd name="connsiteX0" fmla="*/ 197580 w 1709085"/>
              <a:gd name="connsiteY0" fmla="*/ 0 h 811162"/>
              <a:gd name="connsiteX1" fmla="*/ 1303504 w 1709085"/>
              <a:gd name="connsiteY1" fmla="*/ 0 h 811162"/>
              <a:gd name="connsiteX2" fmla="*/ 1709085 w 1709085"/>
              <a:gd name="connsiteY2" fmla="*/ 405581 h 811162"/>
              <a:gd name="connsiteX3" fmla="*/ 1709084 w 1709085"/>
              <a:gd name="connsiteY3" fmla="*/ 405581 h 811162"/>
              <a:gd name="connsiteX4" fmla="*/ 1303503 w 1709085"/>
              <a:gd name="connsiteY4" fmla="*/ 811162 h 811162"/>
              <a:gd name="connsiteX5" fmla="*/ 0 w 1709085"/>
              <a:gd name="connsiteY5" fmla="*/ 811161 h 811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9085" h="811162">
                <a:moveTo>
                  <a:pt x="197580" y="0"/>
                </a:moveTo>
                <a:lnTo>
                  <a:pt x="1303504" y="0"/>
                </a:lnTo>
                <a:cubicBezTo>
                  <a:pt x="1527500" y="0"/>
                  <a:pt x="1709085" y="181585"/>
                  <a:pt x="1709085" y="405581"/>
                </a:cubicBezTo>
                <a:lnTo>
                  <a:pt x="1709084" y="405581"/>
                </a:lnTo>
                <a:cubicBezTo>
                  <a:pt x="1709084" y="629577"/>
                  <a:pt x="1527499" y="811162"/>
                  <a:pt x="1303503" y="811162"/>
                </a:cubicBezTo>
                <a:lnTo>
                  <a:pt x="0" y="811161"/>
                </a:lnTo>
                <a:close/>
              </a:path>
            </a:pathLst>
          </a:custGeom>
          <a:gradFill>
            <a:gsLst>
              <a:gs pos="100000">
                <a:srgbClr val="063A54"/>
              </a:gs>
              <a:gs pos="1000">
                <a:srgbClr val="DAD7C8"/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DAD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DF97CAC-464A-4B72-BBBB-1F7D4AD34963}"/>
              </a:ext>
            </a:extLst>
          </p:cNvPr>
          <p:cNvSpPr txBox="1"/>
          <p:nvPr/>
        </p:nvSpPr>
        <p:spPr>
          <a:xfrm>
            <a:off x="2398451" y="1542504"/>
            <a:ext cx="1513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b="1" dirty="0" smtClean="0">
                <a:solidFill>
                  <a:srgbClr val="063A54"/>
                </a:solidFill>
              </a:rPr>
              <a:t>قيمة الحب في التضحية</a:t>
            </a:r>
            <a:endParaRPr lang="en-US" b="1" dirty="0">
              <a:solidFill>
                <a:srgbClr val="063A54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0AA8820-F065-4492-93E6-2149ECDA7EF9}"/>
              </a:ext>
            </a:extLst>
          </p:cNvPr>
          <p:cNvSpPr txBox="1"/>
          <p:nvPr/>
        </p:nvSpPr>
        <p:spPr>
          <a:xfrm rot="795704">
            <a:off x="2499873" y="2282866"/>
            <a:ext cx="15502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/>
            <a:r>
              <a:rPr lang="ar-SY" sz="1800" b="1" dirty="0" smtClean="0">
                <a:effectLst/>
                <a:ea typeface="Aptos" panose="020B0004020202020204" pitchFamily="34" charset="0"/>
                <a:cs typeface="Arial" panose="020B0604020202020204" pitchFamily="34" charset="0"/>
              </a:rPr>
              <a:t>التضحية التي تنبع من الحب تعتبر أسمى أشكال الإنسانية ،فعندما يقدم الإنسان حياته بدافع الحب فإنه لا يخسرها بل يحقق معناها الأعمق ويصل إلى ذروة إنسانيته.</a:t>
            </a:r>
            <a:endParaRPr lang="en-US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7CA2BEB-1B40-4F8A-84F2-7490AE83CB90}"/>
              </a:ext>
            </a:extLst>
          </p:cNvPr>
          <p:cNvSpPr txBox="1"/>
          <p:nvPr/>
        </p:nvSpPr>
        <p:spPr>
          <a:xfrm>
            <a:off x="5212413" y="1535129"/>
            <a:ext cx="1481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b="1" dirty="0" smtClean="0">
                <a:solidFill>
                  <a:srgbClr val="063A54"/>
                </a:solidFill>
              </a:rPr>
              <a:t>المشاركة كجوهر للوجود الإنساني</a:t>
            </a:r>
            <a:endParaRPr lang="en-US" b="1" dirty="0">
              <a:solidFill>
                <a:srgbClr val="063A54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903BE7B0-987E-46B5-A3AA-ED99880AE819}"/>
              </a:ext>
            </a:extLst>
          </p:cNvPr>
          <p:cNvSpPr txBox="1"/>
          <p:nvPr/>
        </p:nvSpPr>
        <p:spPr>
          <a:xfrm rot="784289">
            <a:off x="5278820" y="2568125"/>
            <a:ext cx="15467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1800" b="1" dirty="0" smtClean="0">
                <a:effectLst/>
                <a:ea typeface="Aptos" panose="020B0004020202020204" pitchFamily="34" charset="0"/>
                <a:cs typeface="Arial" panose="020B0604020202020204" pitchFamily="34" charset="0"/>
              </a:rPr>
              <a:t>الحياة لا تعاش بشكل فردي فقط، بل تكتمل من خلال الحب والمشاركة وهما العنصران الأساسيان في بناء مجتمع إنساني متماسك.</a:t>
            </a:r>
            <a:endParaRPr lang="en-US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F9CF2D1-CCA6-47DE-99EC-18F30F89F13E}"/>
              </a:ext>
            </a:extLst>
          </p:cNvPr>
          <p:cNvSpPr txBox="1"/>
          <p:nvPr/>
        </p:nvSpPr>
        <p:spPr>
          <a:xfrm>
            <a:off x="8054806" y="1542504"/>
            <a:ext cx="1370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b="1" dirty="0" smtClean="0">
                <a:solidFill>
                  <a:srgbClr val="063A54"/>
                </a:solidFill>
              </a:rPr>
              <a:t>التضحية كطريق لاكتشاف الذات</a:t>
            </a:r>
            <a:endParaRPr lang="en-US" b="1" dirty="0">
              <a:solidFill>
                <a:srgbClr val="063A54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FA0EA6F8-4FF4-4283-A294-0115456140EF}"/>
              </a:ext>
            </a:extLst>
          </p:cNvPr>
          <p:cNvSpPr txBox="1"/>
          <p:nvPr/>
        </p:nvSpPr>
        <p:spPr>
          <a:xfrm rot="793642">
            <a:off x="8009522" y="2706623"/>
            <a:ext cx="16541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1800" b="1" dirty="0" smtClean="0">
                <a:effectLst/>
                <a:ea typeface="Aptos" panose="020B0004020202020204" pitchFamily="34" charset="0"/>
                <a:cs typeface="Arial" panose="020B0604020202020204" pitchFamily="34" charset="0"/>
              </a:rPr>
              <a:t>من خلال التضحية يكتشف الإنسان ذاته الحقيقية ويتحرر من الأنانية ليعيش حياة ذات معنى أعمق مليئة بالعطاء والانتماء.</a:t>
            </a: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72D01D8-B054-401F-9231-BF5DAD1ABC8C}"/>
              </a:ext>
            </a:extLst>
          </p:cNvPr>
          <p:cNvSpPr txBox="1"/>
          <p:nvPr/>
        </p:nvSpPr>
        <p:spPr>
          <a:xfrm>
            <a:off x="4129547" y="103465"/>
            <a:ext cx="4202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4000" b="1" dirty="0" smtClean="0">
                <a:solidFill>
                  <a:srgbClr val="DAD7C8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+mj-cs"/>
              </a:rPr>
              <a:t>معنى التضحية بالحياة</a:t>
            </a:r>
            <a:endParaRPr lang="en-US" sz="4000" b="1" dirty="0">
              <a:solidFill>
                <a:srgbClr val="DAD7C8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11940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7" grpId="0" animBg="1"/>
      <p:bldP spid="16" grpId="0" animBg="1"/>
      <p:bldP spid="17" grpId="0" animBg="1"/>
      <p:bldP spid="18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6222EE3-C4A0-46C3-ACA8-E2256EA25F2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3A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46AA7E13-42B7-42EC-93B3-5A6C4E675846}"/>
              </a:ext>
            </a:extLst>
          </p:cNvPr>
          <p:cNvSpPr/>
          <p:nvPr/>
        </p:nvSpPr>
        <p:spPr>
          <a:xfrm>
            <a:off x="6250218" y="3957429"/>
            <a:ext cx="3008243" cy="2014331"/>
          </a:xfrm>
          <a:custGeom>
            <a:avLst/>
            <a:gdLst>
              <a:gd name="connsiteX0" fmla="*/ 631417 w 3220279"/>
              <a:gd name="connsiteY0" fmla="*/ 0 h 1766441"/>
              <a:gd name="connsiteX1" fmla="*/ 1952758 w 3220279"/>
              <a:gd name="connsiteY1" fmla="*/ 0 h 1766441"/>
              <a:gd name="connsiteX2" fmla="*/ 1952768 w 3220279"/>
              <a:gd name="connsiteY2" fmla="*/ 1 h 1766441"/>
              <a:gd name="connsiteX3" fmla="*/ 2637183 w 3220279"/>
              <a:gd name="connsiteY3" fmla="*/ 1 h 1766441"/>
              <a:gd name="connsiteX4" fmla="*/ 3220279 w 3220279"/>
              <a:gd name="connsiteY4" fmla="*/ 583097 h 1766441"/>
              <a:gd name="connsiteX5" fmla="*/ 2963198 w 3220279"/>
              <a:gd name="connsiteY5" fmla="*/ 1066609 h 1766441"/>
              <a:gd name="connsiteX6" fmla="*/ 2944535 w 3220279"/>
              <a:gd name="connsiteY6" fmla="*/ 1076739 h 1766441"/>
              <a:gd name="connsiteX7" fmla="*/ 689702 w 3220279"/>
              <a:gd name="connsiteY7" fmla="*/ 1076739 h 1766441"/>
              <a:gd name="connsiteX8" fmla="*/ 0 w 3220279"/>
              <a:gd name="connsiteY8" fmla="*/ 1766441 h 1766441"/>
              <a:gd name="connsiteX9" fmla="*/ 0 w 3220279"/>
              <a:gd name="connsiteY9" fmla="*/ 631417 h 1766441"/>
              <a:gd name="connsiteX10" fmla="*/ 2436 w 3220279"/>
              <a:gd name="connsiteY10" fmla="*/ 607257 h 1766441"/>
              <a:gd name="connsiteX11" fmla="*/ 0 w 3220279"/>
              <a:gd name="connsiteY11" fmla="*/ 583097 h 1766441"/>
              <a:gd name="connsiteX12" fmla="*/ 583096 w 3220279"/>
              <a:gd name="connsiteY12" fmla="*/ 1 h 1766441"/>
              <a:gd name="connsiteX13" fmla="*/ 631407 w 3220279"/>
              <a:gd name="connsiteY13" fmla="*/ 1 h 176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20279" h="1766441">
                <a:moveTo>
                  <a:pt x="631417" y="0"/>
                </a:moveTo>
                <a:lnTo>
                  <a:pt x="1952758" y="0"/>
                </a:lnTo>
                <a:lnTo>
                  <a:pt x="1952768" y="1"/>
                </a:lnTo>
                <a:lnTo>
                  <a:pt x="2637183" y="1"/>
                </a:lnTo>
                <a:cubicBezTo>
                  <a:pt x="2959218" y="1"/>
                  <a:pt x="3220279" y="261062"/>
                  <a:pt x="3220279" y="583097"/>
                </a:cubicBezTo>
                <a:cubicBezTo>
                  <a:pt x="3220279" y="784369"/>
                  <a:pt x="3118302" y="961823"/>
                  <a:pt x="2963198" y="1066609"/>
                </a:cubicBezTo>
                <a:lnTo>
                  <a:pt x="2944535" y="1076739"/>
                </a:lnTo>
                <a:lnTo>
                  <a:pt x="689702" y="1076739"/>
                </a:lnTo>
                <a:cubicBezTo>
                  <a:pt x="308790" y="1076739"/>
                  <a:pt x="0" y="1385529"/>
                  <a:pt x="0" y="1766441"/>
                </a:cubicBezTo>
                <a:lnTo>
                  <a:pt x="0" y="631417"/>
                </a:lnTo>
                <a:lnTo>
                  <a:pt x="2436" y="607257"/>
                </a:lnTo>
                <a:lnTo>
                  <a:pt x="0" y="583097"/>
                </a:lnTo>
                <a:cubicBezTo>
                  <a:pt x="0" y="261062"/>
                  <a:pt x="261061" y="1"/>
                  <a:pt x="583096" y="1"/>
                </a:cubicBezTo>
                <a:lnTo>
                  <a:pt x="631407" y="1"/>
                </a:lnTo>
                <a:close/>
              </a:path>
            </a:pathLst>
          </a:custGeom>
          <a:gradFill>
            <a:gsLst>
              <a:gs pos="60000">
                <a:srgbClr val="063A54"/>
              </a:gs>
              <a:gs pos="0">
                <a:srgbClr val="DAD7C8"/>
              </a:gs>
              <a:gs pos="9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DAD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9CF02175-EA06-429A-9F31-D03878FC84A0}"/>
              </a:ext>
            </a:extLst>
          </p:cNvPr>
          <p:cNvSpPr/>
          <p:nvPr/>
        </p:nvSpPr>
        <p:spPr>
          <a:xfrm>
            <a:off x="5031313" y="2806976"/>
            <a:ext cx="3008243" cy="2014331"/>
          </a:xfrm>
          <a:custGeom>
            <a:avLst/>
            <a:gdLst>
              <a:gd name="connsiteX0" fmla="*/ 631417 w 3220279"/>
              <a:gd name="connsiteY0" fmla="*/ 0 h 1766441"/>
              <a:gd name="connsiteX1" fmla="*/ 1952758 w 3220279"/>
              <a:gd name="connsiteY1" fmla="*/ 0 h 1766441"/>
              <a:gd name="connsiteX2" fmla="*/ 1952768 w 3220279"/>
              <a:gd name="connsiteY2" fmla="*/ 1 h 1766441"/>
              <a:gd name="connsiteX3" fmla="*/ 2637183 w 3220279"/>
              <a:gd name="connsiteY3" fmla="*/ 1 h 1766441"/>
              <a:gd name="connsiteX4" fmla="*/ 3220279 w 3220279"/>
              <a:gd name="connsiteY4" fmla="*/ 583097 h 1766441"/>
              <a:gd name="connsiteX5" fmla="*/ 2963198 w 3220279"/>
              <a:gd name="connsiteY5" fmla="*/ 1066609 h 1766441"/>
              <a:gd name="connsiteX6" fmla="*/ 2944535 w 3220279"/>
              <a:gd name="connsiteY6" fmla="*/ 1076739 h 1766441"/>
              <a:gd name="connsiteX7" fmla="*/ 689702 w 3220279"/>
              <a:gd name="connsiteY7" fmla="*/ 1076739 h 1766441"/>
              <a:gd name="connsiteX8" fmla="*/ 0 w 3220279"/>
              <a:gd name="connsiteY8" fmla="*/ 1766441 h 1766441"/>
              <a:gd name="connsiteX9" fmla="*/ 0 w 3220279"/>
              <a:gd name="connsiteY9" fmla="*/ 631417 h 1766441"/>
              <a:gd name="connsiteX10" fmla="*/ 2436 w 3220279"/>
              <a:gd name="connsiteY10" fmla="*/ 607257 h 1766441"/>
              <a:gd name="connsiteX11" fmla="*/ 0 w 3220279"/>
              <a:gd name="connsiteY11" fmla="*/ 583097 h 1766441"/>
              <a:gd name="connsiteX12" fmla="*/ 583096 w 3220279"/>
              <a:gd name="connsiteY12" fmla="*/ 1 h 1766441"/>
              <a:gd name="connsiteX13" fmla="*/ 631407 w 3220279"/>
              <a:gd name="connsiteY13" fmla="*/ 1 h 176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20279" h="1766441">
                <a:moveTo>
                  <a:pt x="631417" y="0"/>
                </a:moveTo>
                <a:lnTo>
                  <a:pt x="1952758" y="0"/>
                </a:lnTo>
                <a:lnTo>
                  <a:pt x="1952768" y="1"/>
                </a:lnTo>
                <a:lnTo>
                  <a:pt x="2637183" y="1"/>
                </a:lnTo>
                <a:cubicBezTo>
                  <a:pt x="2959218" y="1"/>
                  <a:pt x="3220279" y="261062"/>
                  <a:pt x="3220279" y="583097"/>
                </a:cubicBezTo>
                <a:cubicBezTo>
                  <a:pt x="3220279" y="784369"/>
                  <a:pt x="3118302" y="961823"/>
                  <a:pt x="2963198" y="1066609"/>
                </a:cubicBezTo>
                <a:lnTo>
                  <a:pt x="2944535" y="1076739"/>
                </a:lnTo>
                <a:lnTo>
                  <a:pt x="689702" y="1076739"/>
                </a:lnTo>
                <a:cubicBezTo>
                  <a:pt x="308790" y="1076739"/>
                  <a:pt x="0" y="1385529"/>
                  <a:pt x="0" y="1766441"/>
                </a:cubicBezTo>
                <a:lnTo>
                  <a:pt x="0" y="631417"/>
                </a:lnTo>
                <a:lnTo>
                  <a:pt x="2436" y="607257"/>
                </a:lnTo>
                <a:lnTo>
                  <a:pt x="0" y="583097"/>
                </a:lnTo>
                <a:cubicBezTo>
                  <a:pt x="0" y="261062"/>
                  <a:pt x="261061" y="1"/>
                  <a:pt x="583096" y="1"/>
                </a:cubicBezTo>
                <a:lnTo>
                  <a:pt x="631407" y="1"/>
                </a:lnTo>
                <a:close/>
              </a:path>
            </a:pathLst>
          </a:custGeom>
          <a:gradFill>
            <a:gsLst>
              <a:gs pos="60000">
                <a:srgbClr val="063A54"/>
              </a:gs>
              <a:gs pos="0">
                <a:srgbClr val="DAD7C8"/>
              </a:gs>
              <a:gs pos="9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DAD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FA3FE5C4-8E36-4FB3-B73F-EC4AC99E3EB5}"/>
              </a:ext>
            </a:extLst>
          </p:cNvPr>
          <p:cNvSpPr/>
          <p:nvPr/>
        </p:nvSpPr>
        <p:spPr>
          <a:xfrm>
            <a:off x="3734707" y="1656523"/>
            <a:ext cx="3008243" cy="2014331"/>
          </a:xfrm>
          <a:custGeom>
            <a:avLst/>
            <a:gdLst>
              <a:gd name="connsiteX0" fmla="*/ 631417 w 3220279"/>
              <a:gd name="connsiteY0" fmla="*/ 0 h 1766441"/>
              <a:gd name="connsiteX1" fmla="*/ 1952758 w 3220279"/>
              <a:gd name="connsiteY1" fmla="*/ 0 h 1766441"/>
              <a:gd name="connsiteX2" fmla="*/ 1952768 w 3220279"/>
              <a:gd name="connsiteY2" fmla="*/ 1 h 1766441"/>
              <a:gd name="connsiteX3" fmla="*/ 2637183 w 3220279"/>
              <a:gd name="connsiteY3" fmla="*/ 1 h 1766441"/>
              <a:gd name="connsiteX4" fmla="*/ 3220279 w 3220279"/>
              <a:gd name="connsiteY4" fmla="*/ 583097 h 1766441"/>
              <a:gd name="connsiteX5" fmla="*/ 2963198 w 3220279"/>
              <a:gd name="connsiteY5" fmla="*/ 1066609 h 1766441"/>
              <a:gd name="connsiteX6" fmla="*/ 2944535 w 3220279"/>
              <a:gd name="connsiteY6" fmla="*/ 1076739 h 1766441"/>
              <a:gd name="connsiteX7" fmla="*/ 689702 w 3220279"/>
              <a:gd name="connsiteY7" fmla="*/ 1076739 h 1766441"/>
              <a:gd name="connsiteX8" fmla="*/ 0 w 3220279"/>
              <a:gd name="connsiteY8" fmla="*/ 1766441 h 1766441"/>
              <a:gd name="connsiteX9" fmla="*/ 0 w 3220279"/>
              <a:gd name="connsiteY9" fmla="*/ 631417 h 1766441"/>
              <a:gd name="connsiteX10" fmla="*/ 2436 w 3220279"/>
              <a:gd name="connsiteY10" fmla="*/ 607257 h 1766441"/>
              <a:gd name="connsiteX11" fmla="*/ 0 w 3220279"/>
              <a:gd name="connsiteY11" fmla="*/ 583097 h 1766441"/>
              <a:gd name="connsiteX12" fmla="*/ 583096 w 3220279"/>
              <a:gd name="connsiteY12" fmla="*/ 1 h 1766441"/>
              <a:gd name="connsiteX13" fmla="*/ 631407 w 3220279"/>
              <a:gd name="connsiteY13" fmla="*/ 1 h 176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20279" h="1766441">
                <a:moveTo>
                  <a:pt x="631417" y="0"/>
                </a:moveTo>
                <a:lnTo>
                  <a:pt x="1952758" y="0"/>
                </a:lnTo>
                <a:lnTo>
                  <a:pt x="1952768" y="1"/>
                </a:lnTo>
                <a:lnTo>
                  <a:pt x="2637183" y="1"/>
                </a:lnTo>
                <a:cubicBezTo>
                  <a:pt x="2959218" y="1"/>
                  <a:pt x="3220279" y="261062"/>
                  <a:pt x="3220279" y="583097"/>
                </a:cubicBezTo>
                <a:cubicBezTo>
                  <a:pt x="3220279" y="784369"/>
                  <a:pt x="3118302" y="961823"/>
                  <a:pt x="2963198" y="1066609"/>
                </a:cubicBezTo>
                <a:lnTo>
                  <a:pt x="2944535" y="1076739"/>
                </a:lnTo>
                <a:lnTo>
                  <a:pt x="689702" y="1076739"/>
                </a:lnTo>
                <a:cubicBezTo>
                  <a:pt x="308790" y="1076739"/>
                  <a:pt x="0" y="1385529"/>
                  <a:pt x="0" y="1766441"/>
                </a:cubicBezTo>
                <a:lnTo>
                  <a:pt x="0" y="631417"/>
                </a:lnTo>
                <a:lnTo>
                  <a:pt x="2436" y="607257"/>
                </a:lnTo>
                <a:lnTo>
                  <a:pt x="0" y="583097"/>
                </a:lnTo>
                <a:cubicBezTo>
                  <a:pt x="0" y="261062"/>
                  <a:pt x="261061" y="1"/>
                  <a:pt x="583096" y="1"/>
                </a:cubicBezTo>
                <a:lnTo>
                  <a:pt x="631407" y="1"/>
                </a:lnTo>
                <a:close/>
              </a:path>
            </a:pathLst>
          </a:custGeom>
          <a:gradFill>
            <a:gsLst>
              <a:gs pos="60000">
                <a:srgbClr val="063A54"/>
              </a:gs>
              <a:gs pos="0">
                <a:srgbClr val="DAD7C8"/>
              </a:gs>
              <a:gs pos="9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DAD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4B65F7F6-271F-4271-9E97-F7A1A2D9EE68}"/>
              </a:ext>
            </a:extLst>
          </p:cNvPr>
          <p:cNvSpPr/>
          <p:nvPr/>
        </p:nvSpPr>
        <p:spPr>
          <a:xfrm>
            <a:off x="2590801" y="506070"/>
            <a:ext cx="3008243" cy="2014331"/>
          </a:xfrm>
          <a:custGeom>
            <a:avLst/>
            <a:gdLst>
              <a:gd name="connsiteX0" fmla="*/ 631417 w 3220279"/>
              <a:gd name="connsiteY0" fmla="*/ 0 h 1766441"/>
              <a:gd name="connsiteX1" fmla="*/ 1952758 w 3220279"/>
              <a:gd name="connsiteY1" fmla="*/ 0 h 1766441"/>
              <a:gd name="connsiteX2" fmla="*/ 1952768 w 3220279"/>
              <a:gd name="connsiteY2" fmla="*/ 1 h 1766441"/>
              <a:gd name="connsiteX3" fmla="*/ 2637183 w 3220279"/>
              <a:gd name="connsiteY3" fmla="*/ 1 h 1766441"/>
              <a:gd name="connsiteX4" fmla="*/ 3220279 w 3220279"/>
              <a:gd name="connsiteY4" fmla="*/ 583097 h 1766441"/>
              <a:gd name="connsiteX5" fmla="*/ 2963198 w 3220279"/>
              <a:gd name="connsiteY5" fmla="*/ 1066609 h 1766441"/>
              <a:gd name="connsiteX6" fmla="*/ 2944535 w 3220279"/>
              <a:gd name="connsiteY6" fmla="*/ 1076739 h 1766441"/>
              <a:gd name="connsiteX7" fmla="*/ 689702 w 3220279"/>
              <a:gd name="connsiteY7" fmla="*/ 1076739 h 1766441"/>
              <a:gd name="connsiteX8" fmla="*/ 0 w 3220279"/>
              <a:gd name="connsiteY8" fmla="*/ 1766441 h 1766441"/>
              <a:gd name="connsiteX9" fmla="*/ 0 w 3220279"/>
              <a:gd name="connsiteY9" fmla="*/ 631417 h 1766441"/>
              <a:gd name="connsiteX10" fmla="*/ 2436 w 3220279"/>
              <a:gd name="connsiteY10" fmla="*/ 607257 h 1766441"/>
              <a:gd name="connsiteX11" fmla="*/ 0 w 3220279"/>
              <a:gd name="connsiteY11" fmla="*/ 583097 h 1766441"/>
              <a:gd name="connsiteX12" fmla="*/ 583096 w 3220279"/>
              <a:gd name="connsiteY12" fmla="*/ 1 h 1766441"/>
              <a:gd name="connsiteX13" fmla="*/ 631407 w 3220279"/>
              <a:gd name="connsiteY13" fmla="*/ 1 h 176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20279" h="1766441">
                <a:moveTo>
                  <a:pt x="631417" y="0"/>
                </a:moveTo>
                <a:lnTo>
                  <a:pt x="1952758" y="0"/>
                </a:lnTo>
                <a:lnTo>
                  <a:pt x="1952768" y="1"/>
                </a:lnTo>
                <a:lnTo>
                  <a:pt x="2637183" y="1"/>
                </a:lnTo>
                <a:cubicBezTo>
                  <a:pt x="2959218" y="1"/>
                  <a:pt x="3220279" y="261062"/>
                  <a:pt x="3220279" y="583097"/>
                </a:cubicBezTo>
                <a:cubicBezTo>
                  <a:pt x="3220279" y="784369"/>
                  <a:pt x="3118302" y="961823"/>
                  <a:pt x="2963198" y="1066609"/>
                </a:cubicBezTo>
                <a:lnTo>
                  <a:pt x="2944535" y="1076739"/>
                </a:lnTo>
                <a:lnTo>
                  <a:pt x="689702" y="1076739"/>
                </a:lnTo>
                <a:cubicBezTo>
                  <a:pt x="308790" y="1076739"/>
                  <a:pt x="0" y="1385529"/>
                  <a:pt x="0" y="1766441"/>
                </a:cubicBezTo>
                <a:lnTo>
                  <a:pt x="0" y="631417"/>
                </a:lnTo>
                <a:lnTo>
                  <a:pt x="2436" y="607257"/>
                </a:lnTo>
                <a:lnTo>
                  <a:pt x="0" y="583097"/>
                </a:lnTo>
                <a:cubicBezTo>
                  <a:pt x="0" y="261062"/>
                  <a:pt x="261061" y="1"/>
                  <a:pt x="583096" y="1"/>
                </a:cubicBezTo>
                <a:lnTo>
                  <a:pt x="631407" y="1"/>
                </a:lnTo>
                <a:close/>
              </a:path>
            </a:pathLst>
          </a:custGeom>
          <a:gradFill>
            <a:gsLst>
              <a:gs pos="60000">
                <a:srgbClr val="063A54"/>
              </a:gs>
              <a:gs pos="0">
                <a:srgbClr val="DAD7C8"/>
              </a:gs>
              <a:gs pos="9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DAD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46A3574-672E-4F32-9EBA-84DE4612ECD9}"/>
              </a:ext>
            </a:extLst>
          </p:cNvPr>
          <p:cNvSpPr txBox="1"/>
          <p:nvPr/>
        </p:nvSpPr>
        <p:spPr>
          <a:xfrm>
            <a:off x="967409" y="2199863"/>
            <a:ext cx="1219201" cy="927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5997282-3817-4B5E-B1AD-ACF305814B47}"/>
              </a:ext>
            </a:extLst>
          </p:cNvPr>
          <p:cNvSpPr txBox="1"/>
          <p:nvPr/>
        </p:nvSpPr>
        <p:spPr>
          <a:xfrm>
            <a:off x="2821058" y="559429"/>
            <a:ext cx="23456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3200" b="1" dirty="0" smtClean="0">
                <a:solidFill>
                  <a:srgbClr val="063A54"/>
                </a:solidFill>
                <a:cs typeface="+mj-cs"/>
              </a:rPr>
              <a:t>الصليب دعوة للحب لا للعذاب</a:t>
            </a:r>
            <a:endParaRPr lang="en-US" sz="3200" b="1" dirty="0">
              <a:solidFill>
                <a:srgbClr val="063A54"/>
              </a:solidFill>
              <a:cs typeface="+mj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06D0D2B-B56C-4AE3-8311-C22F2C2EA963}"/>
              </a:ext>
            </a:extLst>
          </p:cNvPr>
          <p:cNvSpPr txBox="1"/>
          <p:nvPr/>
        </p:nvSpPr>
        <p:spPr>
          <a:xfrm>
            <a:off x="0" y="2600585"/>
            <a:ext cx="3374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400" b="1" dirty="0" smtClean="0">
                <a:solidFill>
                  <a:srgbClr val="DAD7C8"/>
                </a:solidFill>
                <a:effectLst/>
                <a:ea typeface="Aptos" panose="020B0004020202020204" pitchFamily="34" charset="0"/>
                <a:cs typeface="+mj-cs"/>
              </a:rPr>
              <a:t>الصليب ليس رمزاً للألم، بل نداء لحب يهب ذاته في سبيل الآخر كما فعل المسيح.</a:t>
            </a:r>
            <a:endParaRPr lang="en-US" sz="2400" b="1" dirty="0">
              <a:solidFill>
                <a:srgbClr val="DAD7C8"/>
              </a:solidFill>
              <a:cs typeface="+mj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953037A-C204-4537-827E-1D9C74190247}"/>
              </a:ext>
            </a:extLst>
          </p:cNvPr>
          <p:cNvSpPr txBox="1"/>
          <p:nvPr/>
        </p:nvSpPr>
        <p:spPr>
          <a:xfrm>
            <a:off x="3962426" y="1743218"/>
            <a:ext cx="22793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3200" b="1" dirty="0" smtClean="0">
                <a:solidFill>
                  <a:srgbClr val="063A54"/>
                </a:solidFill>
                <a:cs typeface="+mj-cs"/>
              </a:rPr>
              <a:t>الجهاد طريق النمو الداخلي</a:t>
            </a:r>
            <a:endParaRPr lang="en-US" sz="2400" b="1" dirty="0">
              <a:solidFill>
                <a:srgbClr val="063A54"/>
              </a:solidFill>
              <a:cs typeface="+mj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BD75434-193A-49B1-9CF3-D463EE1CD76B}"/>
              </a:ext>
            </a:extLst>
          </p:cNvPr>
          <p:cNvSpPr txBox="1"/>
          <p:nvPr/>
        </p:nvSpPr>
        <p:spPr>
          <a:xfrm>
            <a:off x="5161722" y="2911845"/>
            <a:ext cx="23257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3200" b="1" dirty="0" smtClean="0">
                <a:solidFill>
                  <a:srgbClr val="063A54"/>
                </a:solidFill>
                <a:cs typeface="+mj-cs"/>
              </a:rPr>
              <a:t>الإيمان يوّلد طاقة الحياة</a:t>
            </a:r>
            <a:endParaRPr lang="en-US" sz="3200" b="1" dirty="0">
              <a:solidFill>
                <a:srgbClr val="063A54"/>
              </a:solidFill>
              <a:cs typeface="+mj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00CA14E-408B-45E9-BFF9-D6A112FC7281}"/>
              </a:ext>
            </a:extLst>
          </p:cNvPr>
          <p:cNvSpPr txBox="1"/>
          <p:nvPr/>
        </p:nvSpPr>
        <p:spPr>
          <a:xfrm>
            <a:off x="5203592" y="4093932"/>
            <a:ext cx="35979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3200" b="1" dirty="0" smtClean="0">
                <a:solidFill>
                  <a:srgbClr val="063A54"/>
                </a:solidFill>
                <a:cs typeface="+mj-cs"/>
              </a:rPr>
              <a:t>السير نحو النور</a:t>
            </a:r>
            <a:br>
              <a:rPr lang="ar-SY" sz="3200" b="1" dirty="0" smtClean="0">
                <a:solidFill>
                  <a:srgbClr val="063A54"/>
                </a:solidFill>
                <a:cs typeface="+mj-cs"/>
              </a:rPr>
            </a:br>
            <a:r>
              <a:rPr lang="ar-SY" sz="3200" b="1" dirty="0" smtClean="0">
                <a:solidFill>
                  <a:srgbClr val="063A54"/>
                </a:solidFill>
                <a:cs typeface="+mj-cs"/>
              </a:rPr>
              <a:t>    بالصليب</a:t>
            </a:r>
            <a:endParaRPr lang="en-US" sz="3200" b="1" dirty="0">
              <a:solidFill>
                <a:srgbClr val="063A54"/>
              </a:solidFill>
              <a:cs typeface="+mj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829CB15-8524-4A50-AF30-A260793AE9FA}"/>
              </a:ext>
            </a:extLst>
          </p:cNvPr>
          <p:cNvSpPr txBox="1"/>
          <p:nvPr/>
        </p:nvSpPr>
        <p:spPr>
          <a:xfrm>
            <a:off x="0" y="3923227"/>
            <a:ext cx="4617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400" b="1" dirty="0" smtClean="0">
                <a:solidFill>
                  <a:srgbClr val="DAD7C8"/>
                </a:solidFill>
                <a:effectLst/>
                <a:ea typeface="Aptos" panose="020B0004020202020204" pitchFamily="34" charset="0"/>
                <a:cs typeface="+mj-cs"/>
              </a:rPr>
              <a:t>الجهاد الروحي هو صراع من أجل التحرر من الأنانية، بل من رغبة في التغيير والنضوج.</a:t>
            </a:r>
            <a:endParaRPr lang="en-US" sz="3200" b="1" dirty="0">
              <a:solidFill>
                <a:srgbClr val="DAD7C8"/>
              </a:solidFill>
              <a:cs typeface="+mj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97BFB22-6F5F-4D9A-8F56-3C3BEFB23853}"/>
              </a:ext>
            </a:extLst>
          </p:cNvPr>
          <p:cNvSpPr txBox="1"/>
          <p:nvPr/>
        </p:nvSpPr>
        <p:spPr>
          <a:xfrm>
            <a:off x="1362570" y="5054068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400" b="1" dirty="0" smtClean="0">
                <a:solidFill>
                  <a:srgbClr val="DAD7C8"/>
                </a:solidFill>
                <a:effectLst/>
                <a:ea typeface="Aptos" panose="020B0004020202020204" pitchFamily="34" charset="0"/>
                <a:cs typeface="+mj-cs"/>
              </a:rPr>
              <a:t>حين نؤمن تنبع فينا قوة جديدة تدفعنا نحو النور فنواجه التحديات بشجاعة وهدف.</a:t>
            </a:r>
            <a:endParaRPr lang="en-US" sz="2400" b="1" dirty="0">
              <a:solidFill>
                <a:srgbClr val="DAD7C8"/>
              </a:solidFill>
              <a:cs typeface="+mj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333EDC9-84AC-497D-9C57-415DE5B18681}"/>
              </a:ext>
            </a:extLst>
          </p:cNvPr>
          <p:cNvSpPr txBox="1"/>
          <p:nvPr/>
        </p:nvSpPr>
        <p:spPr>
          <a:xfrm>
            <a:off x="5638800" y="277633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92E8AD8-233C-4803-80A1-9342E1504F68}"/>
              </a:ext>
            </a:extLst>
          </p:cNvPr>
          <p:cNvSpPr txBox="1"/>
          <p:nvPr/>
        </p:nvSpPr>
        <p:spPr>
          <a:xfrm>
            <a:off x="2607820" y="6052551"/>
            <a:ext cx="4846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400" b="1" dirty="0" smtClean="0">
                <a:solidFill>
                  <a:srgbClr val="DAD7C8"/>
                </a:solidFill>
                <a:effectLst/>
                <a:ea typeface="Aptos" panose="020B0004020202020204" pitchFamily="34" charset="0"/>
                <a:cs typeface="+mj-cs"/>
              </a:rPr>
              <a:t>الصليب هو الطريق الذي نصعد فيه نحو النور لا هروباً من الألم بل عبوراً نحو الحياة الحقيقية.</a:t>
            </a:r>
            <a:endParaRPr lang="en-US" sz="2400" b="1" dirty="0">
              <a:solidFill>
                <a:srgbClr val="DAD7C8"/>
              </a:solidFill>
              <a:cs typeface="+mj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5962004-219D-4CE1-8D01-056AF72A3331}"/>
              </a:ext>
            </a:extLst>
          </p:cNvPr>
          <p:cNvSpPr txBox="1"/>
          <p:nvPr/>
        </p:nvSpPr>
        <p:spPr>
          <a:xfrm>
            <a:off x="6645965" y="343760"/>
            <a:ext cx="52263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4800" b="1" kern="100" dirty="0" smtClean="0">
                <a:solidFill>
                  <a:srgbClr val="DAD7C8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ptos" panose="020B0004020202020204" pitchFamily="34" charset="0"/>
                <a:ea typeface="Aptos" panose="020B0004020202020204" pitchFamily="34" charset="0"/>
                <a:cs typeface="+mj-cs"/>
              </a:rPr>
              <a:t>الجهاد والصليب</a:t>
            </a:r>
            <a:endParaRPr lang="en-US" sz="4800" b="1" kern="100" dirty="0">
              <a:solidFill>
                <a:srgbClr val="DAD7C8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Aptos" panose="020B0004020202020204" pitchFamily="34" charset="0"/>
              <a:ea typeface="Aptos" panose="020B0004020202020204" pitchFamily="34" charset="0"/>
              <a:cs typeface="+mj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7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8" grpId="0"/>
      <p:bldP spid="19" grpId="0"/>
      <p:bldP spid="20" grpId="0"/>
      <p:bldP spid="21" grpId="0"/>
      <p:bldP spid="22" grpId="0"/>
      <p:bldP spid="26" grpId="0"/>
      <p:bldP spid="27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3A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: Shape 39">
            <a:extLst>
              <a:ext uri="{FF2B5EF4-FFF2-40B4-BE49-F238E27FC236}">
                <a16:creationId xmlns:a16="http://schemas.microsoft.com/office/drawing/2014/main" xmlns="" id="{3FB00926-8097-45B4-84AC-1946FCEA3F61}"/>
              </a:ext>
            </a:extLst>
          </p:cNvPr>
          <p:cNvSpPr/>
          <p:nvPr/>
        </p:nvSpPr>
        <p:spPr>
          <a:xfrm>
            <a:off x="3738960" y="842686"/>
            <a:ext cx="2384745" cy="2384745"/>
          </a:xfrm>
          <a:custGeom>
            <a:avLst/>
            <a:gdLst>
              <a:gd name="connsiteX0" fmla="*/ 2384745 w 2384745"/>
              <a:gd name="connsiteY0" fmla="*/ 1494728 h 2384745"/>
              <a:gd name="connsiteX1" fmla="*/ 2384745 w 2384745"/>
              <a:gd name="connsiteY1" fmla="*/ 2384745 h 2384745"/>
              <a:gd name="connsiteX2" fmla="*/ 1494728 w 2384745"/>
              <a:gd name="connsiteY2" fmla="*/ 2384745 h 2384745"/>
              <a:gd name="connsiteX3" fmla="*/ 1293157 w 2384745"/>
              <a:gd name="connsiteY3" fmla="*/ 0 h 2384745"/>
              <a:gd name="connsiteX4" fmla="*/ 2384744 w 2384745"/>
              <a:gd name="connsiteY4" fmla="*/ 1091587 h 2384745"/>
              <a:gd name="connsiteX5" fmla="*/ 2384744 w 2384745"/>
              <a:gd name="connsiteY5" fmla="*/ 1494727 h 2384745"/>
              <a:gd name="connsiteX6" fmla="*/ 1494727 w 2384745"/>
              <a:gd name="connsiteY6" fmla="*/ 2384744 h 2384745"/>
              <a:gd name="connsiteX7" fmla="*/ 1091587 w 2384745"/>
              <a:gd name="connsiteY7" fmla="*/ 2384744 h 2384745"/>
              <a:gd name="connsiteX8" fmla="*/ 0 w 2384745"/>
              <a:gd name="connsiteY8" fmla="*/ 1293157 h 2384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4745" h="2384745">
                <a:moveTo>
                  <a:pt x="2384745" y="1494728"/>
                </a:moveTo>
                <a:lnTo>
                  <a:pt x="2384745" y="2384745"/>
                </a:lnTo>
                <a:lnTo>
                  <a:pt x="1494728" y="2384745"/>
                </a:lnTo>
                <a:close/>
                <a:moveTo>
                  <a:pt x="1293157" y="0"/>
                </a:moveTo>
                <a:lnTo>
                  <a:pt x="2384744" y="1091587"/>
                </a:lnTo>
                <a:lnTo>
                  <a:pt x="2384744" y="1494727"/>
                </a:lnTo>
                <a:lnTo>
                  <a:pt x="1494727" y="2384744"/>
                </a:lnTo>
                <a:lnTo>
                  <a:pt x="1091587" y="2384744"/>
                </a:lnTo>
                <a:lnTo>
                  <a:pt x="0" y="1293157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8255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016D0FFC-FBA4-4D42-B5C1-154DAF3ABB02}"/>
              </a:ext>
            </a:extLst>
          </p:cNvPr>
          <p:cNvSpPr/>
          <p:nvPr/>
        </p:nvSpPr>
        <p:spPr>
          <a:xfrm>
            <a:off x="6526844" y="842686"/>
            <a:ext cx="2384744" cy="2384745"/>
          </a:xfrm>
          <a:custGeom>
            <a:avLst/>
            <a:gdLst>
              <a:gd name="connsiteX0" fmla="*/ 1 w 2384744"/>
              <a:gd name="connsiteY0" fmla="*/ 1494728 h 2384745"/>
              <a:gd name="connsiteX1" fmla="*/ 890018 w 2384744"/>
              <a:gd name="connsiteY1" fmla="*/ 2384745 h 2384745"/>
              <a:gd name="connsiteX2" fmla="*/ 1 w 2384744"/>
              <a:gd name="connsiteY2" fmla="*/ 2384745 h 2384745"/>
              <a:gd name="connsiteX3" fmla="*/ 1091587 w 2384744"/>
              <a:gd name="connsiteY3" fmla="*/ 0 h 2384745"/>
              <a:gd name="connsiteX4" fmla="*/ 2384744 w 2384744"/>
              <a:gd name="connsiteY4" fmla="*/ 1293157 h 2384745"/>
              <a:gd name="connsiteX5" fmla="*/ 1293157 w 2384744"/>
              <a:gd name="connsiteY5" fmla="*/ 2384744 h 2384745"/>
              <a:gd name="connsiteX6" fmla="*/ 890017 w 2384744"/>
              <a:gd name="connsiteY6" fmla="*/ 2384744 h 2384745"/>
              <a:gd name="connsiteX7" fmla="*/ 0 w 2384744"/>
              <a:gd name="connsiteY7" fmla="*/ 1494727 h 2384745"/>
              <a:gd name="connsiteX8" fmla="*/ 0 w 2384744"/>
              <a:gd name="connsiteY8" fmla="*/ 1091587 h 2384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4744" h="2384745">
                <a:moveTo>
                  <a:pt x="1" y="1494728"/>
                </a:moveTo>
                <a:lnTo>
                  <a:pt x="890018" y="2384745"/>
                </a:lnTo>
                <a:lnTo>
                  <a:pt x="1" y="2384745"/>
                </a:lnTo>
                <a:close/>
                <a:moveTo>
                  <a:pt x="1091587" y="0"/>
                </a:moveTo>
                <a:lnTo>
                  <a:pt x="2384744" y="1293157"/>
                </a:lnTo>
                <a:lnTo>
                  <a:pt x="1293157" y="2384744"/>
                </a:lnTo>
                <a:lnTo>
                  <a:pt x="890017" y="2384744"/>
                </a:lnTo>
                <a:lnTo>
                  <a:pt x="0" y="1494727"/>
                </a:lnTo>
                <a:lnTo>
                  <a:pt x="0" y="1091587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8255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xmlns="" id="{D3DDA45E-907B-46C5-8432-CB178657E331}"/>
              </a:ext>
            </a:extLst>
          </p:cNvPr>
          <p:cNvSpPr/>
          <p:nvPr/>
        </p:nvSpPr>
        <p:spPr>
          <a:xfrm>
            <a:off x="3738960" y="3630570"/>
            <a:ext cx="2384745" cy="2384744"/>
          </a:xfrm>
          <a:custGeom>
            <a:avLst/>
            <a:gdLst>
              <a:gd name="connsiteX0" fmla="*/ 1091587 w 2384745"/>
              <a:gd name="connsiteY0" fmla="*/ 0 h 2384744"/>
              <a:gd name="connsiteX1" fmla="*/ 1494727 w 2384745"/>
              <a:gd name="connsiteY1" fmla="*/ 0 h 2384744"/>
              <a:gd name="connsiteX2" fmla="*/ 1494728 w 2384745"/>
              <a:gd name="connsiteY2" fmla="*/ 1 h 2384744"/>
              <a:gd name="connsiteX3" fmla="*/ 2384745 w 2384745"/>
              <a:gd name="connsiteY3" fmla="*/ 1 h 2384744"/>
              <a:gd name="connsiteX4" fmla="*/ 2384745 w 2384745"/>
              <a:gd name="connsiteY4" fmla="*/ 890018 h 2384744"/>
              <a:gd name="connsiteX5" fmla="*/ 2384744 w 2384745"/>
              <a:gd name="connsiteY5" fmla="*/ 890017 h 2384744"/>
              <a:gd name="connsiteX6" fmla="*/ 2384744 w 2384745"/>
              <a:gd name="connsiteY6" fmla="*/ 1293157 h 2384744"/>
              <a:gd name="connsiteX7" fmla="*/ 1293157 w 2384745"/>
              <a:gd name="connsiteY7" fmla="*/ 2384744 h 2384744"/>
              <a:gd name="connsiteX8" fmla="*/ 0 w 2384745"/>
              <a:gd name="connsiteY8" fmla="*/ 1091587 h 2384744"/>
              <a:gd name="connsiteX9" fmla="*/ 1091587 w 2384745"/>
              <a:gd name="connsiteY9" fmla="*/ 0 h 238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84745" h="2384744">
                <a:moveTo>
                  <a:pt x="1091587" y="0"/>
                </a:moveTo>
                <a:lnTo>
                  <a:pt x="1494727" y="0"/>
                </a:lnTo>
                <a:lnTo>
                  <a:pt x="1494728" y="1"/>
                </a:lnTo>
                <a:lnTo>
                  <a:pt x="2384745" y="1"/>
                </a:lnTo>
                <a:lnTo>
                  <a:pt x="2384745" y="890018"/>
                </a:lnTo>
                <a:lnTo>
                  <a:pt x="2384744" y="890017"/>
                </a:lnTo>
                <a:lnTo>
                  <a:pt x="2384744" y="1293157"/>
                </a:lnTo>
                <a:lnTo>
                  <a:pt x="1293157" y="2384744"/>
                </a:lnTo>
                <a:lnTo>
                  <a:pt x="0" y="1091587"/>
                </a:lnTo>
                <a:lnTo>
                  <a:pt x="1091587" y="0"/>
                </a:lnTo>
                <a:close/>
              </a:path>
            </a:pathLst>
          </a:custGeom>
          <a:gradFill>
            <a:gsLst>
              <a:gs pos="91000">
                <a:srgbClr val="063A54"/>
              </a:gs>
              <a:gs pos="1000">
                <a:srgbClr val="DAD7C8"/>
              </a:gs>
              <a:gs pos="9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DAD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xmlns="" id="{74AC9AFD-0E3F-4AB2-BF8E-C3BCFB73B675}"/>
              </a:ext>
            </a:extLst>
          </p:cNvPr>
          <p:cNvSpPr/>
          <p:nvPr/>
        </p:nvSpPr>
        <p:spPr>
          <a:xfrm>
            <a:off x="6526844" y="3630570"/>
            <a:ext cx="2384744" cy="2384744"/>
          </a:xfrm>
          <a:custGeom>
            <a:avLst/>
            <a:gdLst>
              <a:gd name="connsiteX0" fmla="*/ 890017 w 2384744"/>
              <a:gd name="connsiteY0" fmla="*/ 0 h 2384744"/>
              <a:gd name="connsiteX1" fmla="*/ 1293157 w 2384744"/>
              <a:gd name="connsiteY1" fmla="*/ 0 h 2384744"/>
              <a:gd name="connsiteX2" fmla="*/ 2384744 w 2384744"/>
              <a:gd name="connsiteY2" fmla="*/ 1091587 h 2384744"/>
              <a:gd name="connsiteX3" fmla="*/ 1091587 w 2384744"/>
              <a:gd name="connsiteY3" fmla="*/ 2384744 h 2384744"/>
              <a:gd name="connsiteX4" fmla="*/ 0 w 2384744"/>
              <a:gd name="connsiteY4" fmla="*/ 1293157 h 2384744"/>
              <a:gd name="connsiteX5" fmla="*/ 0 w 2384744"/>
              <a:gd name="connsiteY5" fmla="*/ 890017 h 2384744"/>
              <a:gd name="connsiteX6" fmla="*/ 1 w 2384744"/>
              <a:gd name="connsiteY6" fmla="*/ 890016 h 2384744"/>
              <a:gd name="connsiteX7" fmla="*/ 1 w 2384744"/>
              <a:gd name="connsiteY7" fmla="*/ 1 h 2384744"/>
              <a:gd name="connsiteX8" fmla="*/ 890016 w 2384744"/>
              <a:gd name="connsiteY8" fmla="*/ 1 h 238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4744" h="2384744">
                <a:moveTo>
                  <a:pt x="890017" y="0"/>
                </a:moveTo>
                <a:lnTo>
                  <a:pt x="1293157" y="0"/>
                </a:lnTo>
                <a:lnTo>
                  <a:pt x="2384744" y="1091587"/>
                </a:lnTo>
                <a:lnTo>
                  <a:pt x="1091587" y="2384744"/>
                </a:lnTo>
                <a:lnTo>
                  <a:pt x="0" y="1293157"/>
                </a:lnTo>
                <a:lnTo>
                  <a:pt x="0" y="890017"/>
                </a:lnTo>
                <a:lnTo>
                  <a:pt x="1" y="890016"/>
                </a:lnTo>
                <a:lnTo>
                  <a:pt x="1" y="1"/>
                </a:lnTo>
                <a:lnTo>
                  <a:pt x="890016" y="1"/>
                </a:lnTo>
                <a:close/>
              </a:path>
            </a:pathLst>
          </a:custGeom>
          <a:gradFill>
            <a:gsLst>
              <a:gs pos="91000">
                <a:srgbClr val="063A54"/>
              </a:gs>
              <a:gs pos="1000">
                <a:srgbClr val="DAD7C8"/>
              </a:gs>
              <a:gs pos="9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DAD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xmlns="" id="{25B2896E-B9D9-4287-8962-999E4C10CEC8}"/>
              </a:ext>
            </a:extLst>
          </p:cNvPr>
          <p:cNvSpPr/>
          <p:nvPr/>
        </p:nvSpPr>
        <p:spPr>
          <a:xfrm rot="16200000">
            <a:off x="6526844" y="842686"/>
            <a:ext cx="2384744" cy="2384744"/>
          </a:xfrm>
          <a:custGeom>
            <a:avLst/>
            <a:gdLst>
              <a:gd name="connsiteX0" fmla="*/ 890017 w 2384744"/>
              <a:gd name="connsiteY0" fmla="*/ 0 h 2384744"/>
              <a:gd name="connsiteX1" fmla="*/ 1293157 w 2384744"/>
              <a:gd name="connsiteY1" fmla="*/ 0 h 2384744"/>
              <a:gd name="connsiteX2" fmla="*/ 2384744 w 2384744"/>
              <a:gd name="connsiteY2" fmla="*/ 1091587 h 2384744"/>
              <a:gd name="connsiteX3" fmla="*/ 1091587 w 2384744"/>
              <a:gd name="connsiteY3" fmla="*/ 2384744 h 2384744"/>
              <a:gd name="connsiteX4" fmla="*/ 0 w 2384744"/>
              <a:gd name="connsiteY4" fmla="*/ 1293157 h 2384744"/>
              <a:gd name="connsiteX5" fmla="*/ 0 w 2384744"/>
              <a:gd name="connsiteY5" fmla="*/ 890017 h 2384744"/>
              <a:gd name="connsiteX6" fmla="*/ 1 w 2384744"/>
              <a:gd name="connsiteY6" fmla="*/ 890016 h 2384744"/>
              <a:gd name="connsiteX7" fmla="*/ 1 w 2384744"/>
              <a:gd name="connsiteY7" fmla="*/ 1 h 2384744"/>
              <a:gd name="connsiteX8" fmla="*/ 890016 w 2384744"/>
              <a:gd name="connsiteY8" fmla="*/ 1 h 238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4744" h="2384744">
                <a:moveTo>
                  <a:pt x="890017" y="0"/>
                </a:moveTo>
                <a:lnTo>
                  <a:pt x="1293157" y="0"/>
                </a:lnTo>
                <a:lnTo>
                  <a:pt x="2384744" y="1091587"/>
                </a:lnTo>
                <a:lnTo>
                  <a:pt x="1091587" y="2384744"/>
                </a:lnTo>
                <a:lnTo>
                  <a:pt x="0" y="1293157"/>
                </a:lnTo>
                <a:lnTo>
                  <a:pt x="0" y="890017"/>
                </a:lnTo>
                <a:lnTo>
                  <a:pt x="1" y="890016"/>
                </a:lnTo>
                <a:lnTo>
                  <a:pt x="1" y="1"/>
                </a:lnTo>
                <a:lnTo>
                  <a:pt x="890016" y="1"/>
                </a:lnTo>
                <a:close/>
              </a:path>
            </a:pathLst>
          </a:custGeom>
          <a:gradFill>
            <a:gsLst>
              <a:gs pos="91000">
                <a:srgbClr val="063A54"/>
              </a:gs>
              <a:gs pos="1000">
                <a:srgbClr val="DAD7C8"/>
              </a:gs>
              <a:gs pos="9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DAD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xmlns="" id="{4076C43E-9E85-487D-A640-96A1C1DBFD43}"/>
              </a:ext>
            </a:extLst>
          </p:cNvPr>
          <p:cNvSpPr/>
          <p:nvPr/>
        </p:nvSpPr>
        <p:spPr>
          <a:xfrm rot="5400000">
            <a:off x="3738959" y="842686"/>
            <a:ext cx="2384745" cy="2384744"/>
          </a:xfrm>
          <a:custGeom>
            <a:avLst/>
            <a:gdLst>
              <a:gd name="connsiteX0" fmla="*/ 1091587 w 2384745"/>
              <a:gd name="connsiteY0" fmla="*/ 0 h 2384744"/>
              <a:gd name="connsiteX1" fmla="*/ 1494727 w 2384745"/>
              <a:gd name="connsiteY1" fmla="*/ 0 h 2384744"/>
              <a:gd name="connsiteX2" fmla="*/ 1494728 w 2384745"/>
              <a:gd name="connsiteY2" fmla="*/ 1 h 2384744"/>
              <a:gd name="connsiteX3" fmla="*/ 2384745 w 2384745"/>
              <a:gd name="connsiteY3" fmla="*/ 1 h 2384744"/>
              <a:gd name="connsiteX4" fmla="*/ 2384745 w 2384745"/>
              <a:gd name="connsiteY4" fmla="*/ 890018 h 2384744"/>
              <a:gd name="connsiteX5" fmla="*/ 2384744 w 2384745"/>
              <a:gd name="connsiteY5" fmla="*/ 890017 h 2384744"/>
              <a:gd name="connsiteX6" fmla="*/ 2384744 w 2384745"/>
              <a:gd name="connsiteY6" fmla="*/ 1293157 h 2384744"/>
              <a:gd name="connsiteX7" fmla="*/ 1293157 w 2384745"/>
              <a:gd name="connsiteY7" fmla="*/ 2384744 h 2384744"/>
              <a:gd name="connsiteX8" fmla="*/ 0 w 2384745"/>
              <a:gd name="connsiteY8" fmla="*/ 1091587 h 2384744"/>
              <a:gd name="connsiteX9" fmla="*/ 1091587 w 2384745"/>
              <a:gd name="connsiteY9" fmla="*/ 0 h 238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84745" h="2384744">
                <a:moveTo>
                  <a:pt x="1091587" y="0"/>
                </a:moveTo>
                <a:lnTo>
                  <a:pt x="1494727" y="0"/>
                </a:lnTo>
                <a:lnTo>
                  <a:pt x="1494728" y="1"/>
                </a:lnTo>
                <a:lnTo>
                  <a:pt x="2384745" y="1"/>
                </a:lnTo>
                <a:lnTo>
                  <a:pt x="2384745" y="890018"/>
                </a:lnTo>
                <a:lnTo>
                  <a:pt x="2384744" y="890017"/>
                </a:lnTo>
                <a:lnTo>
                  <a:pt x="2384744" y="1293157"/>
                </a:lnTo>
                <a:lnTo>
                  <a:pt x="1293157" y="2384744"/>
                </a:lnTo>
                <a:lnTo>
                  <a:pt x="0" y="1091587"/>
                </a:lnTo>
                <a:lnTo>
                  <a:pt x="1091587" y="0"/>
                </a:lnTo>
                <a:close/>
              </a:path>
            </a:pathLst>
          </a:custGeom>
          <a:gradFill>
            <a:gsLst>
              <a:gs pos="91000">
                <a:srgbClr val="063A54"/>
              </a:gs>
              <a:gs pos="1000">
                <a:srgbClr val="DAD7C8"/>
              </a:gs>
              <a:gs pos="9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DAD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D1E04E6A-8E41-44B7-99B9-ACBAE3EFD74A}"/>
              </a:ext>
            </a:extLst>
          </p:cNvPr>
          <p:cNvSpPr txBox="1"/>
          <p:nvPr/>
        </p:nvSpPr>
        <p:spPr>
          <a:xfrm>
            <a:off x="-696977" y="1604018"/>
            <a:ext cx="44146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rtl="1"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ar-SY" sz="2400" b="1" kern="100" dirty="0" smtClean="0">
                <a:solidFill>
                  <a:srgbClr val="DAD7C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+mj-cs"/>
              </a:rPr>
              <a:t>يسوع لا يترك المتعبين، بل يدعوهم</a:t>
            </a:r>
            <a:br>
              <a:rPr lang="ar-SY" sz="2400" b="1" kern="100" dirty="0" smtClean="0">
                <a:solidFill>
                  <a:srgbClr val="DAD7C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+mj-cs"/>
              </a:rPr>
            </a:br>
            <a:r>
              <a:rPr lang="ar-SY" sz="2400" b="1" kern="100" dirty="0" smtClean="0">
                <a:solidFill>
                  <a:srgbClr val="DAD7C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+mj-cs"/>
              </a:rPr>
              <a:t> إليه ليمنحهم الراحة والطمأنينة.</a:t>
            </a:r>
            <a:br>
              <a:rPr lang="ar-SY" sz="2400" b="1" kern="100" dirty="0" smtClean="0">
                <a:solidFill>
                  <a:srgbClr val="DAD7C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+mj-cs"/>
              </a:rPr>
            </a:br>
            <a:r>
              <a:rPr lang="ar-SY" sz="2400" b="1" kern="100" dirty="0" smtClean="0">
                <a:solidFill>
                  <a:srgbClr val="DAD7C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+mj-cs"/>
              </a:rPr>
              <a:t>"تعالوا إليّ يا جميع المتعبين</a:t>
            </a:r>
            <a:br>
              <a:rPr lang="ar-SY" sz="2400" b="1" kern="100" dirty="0" smtClean="0">
                <a:solidFill>
                  <a:srgbClr val="DAD7C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+mj-cs"/>
              </a:rPr>
            </a:br>
            <a:r>
              <a:rPr lang="ar-SY" sz="2400" b="1" kern="100" dirty="0" smtClean="0">
                <a:solidFill>
                  <a:srgbClr val="DAD7C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+mj-cs"/>
              </a:rPr>
              <a:t> </a:t>
            </a:r>
            <a:r>
              <a:rPr lang="ar-SY" sz="2400" b="1" kern="100" dirty="0" err="1" smtClean="0">
                <a:solidFill>
                  <a:srgbClr val="DAD7C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+mj-cs"/>
              </a:rPr>
              <a:t>والثقيلي</a:t>
            </a:r>
            <a:r>
              <a:rPr lang="ar-SY" sz="2400" b="1" kern="100" dirty="0" smtClean="0">
                <a:solidFill>
                  <a:srgbClr val="DAD7C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+mj-cs"/>
              </a:rPr>
              <a:t> الأحمال وأنا أريحكم"</a:t>
            </a:r>
            <a:br>
              <a:rPr lang="ar-SY" sz="2400" b="1" kern="100" dirty="0" smtClean="0">
                <a:solidFill>
                  <a:srgbClr val="DAD7C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+mj-cs"/>
              </a:rPr>
            </a:br>
            <a:r>
              <a:rPr lang="ar-SY" sz="2400" b="1" kern="100" dirty="0" smtClean="0">
                <a:solidFill>
                  <a:srgbClr val="DAD7C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+mj-cs"/>
              </a:rPr>
              <a:t>                               </a:t>
            </a:r>
            <a:r>
              <a:rPr lang="ar-SY" sz="2000" b="1" kern="100" dirty="0" smtClean="0">
                <a:solidFill>
                  <a:srgbClr val="DAD7C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+mj-cs"/>
              </a:rPr>
              <a:t>متى28:11 </a:t>
            </a:r>
            <a:endParaRPr lang="en-US" sz="2400" b="1" kern="100" dirty="0">
              <a:solidFill>
                <a:srgbClr val="DAD7C8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+mj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4E3145B0-E762-4751-8470-188D57196D7E}"/>
              </a:ext>
            </a:extLst>
          </p:cNvPr>
          <p:cNvSpPr txBox="1"/>
          <p:nvPr/>
        </p:nvSpPr>
        <p:spPr>
          <a:xfrm>
            <a:off x="8217533" y="1788684"/>
            <a:ext cx="3699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+mj-cs"/>
              </a:rPr>
              <a:t>الجهاد المسيحي ليس حزناً،</a:t>
            </a:r>
            <a:br>
              <a:rPr lang="ar-SY" sz="2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+mj-cs"/>
              </a:rPr>
            </a:br>
            <a:r>
              <a:rPr lang="ar-SY" sz="2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+mj-cs"/>
              </a:rPr>
              <a:t>بل ينبض بفرح داخلي عميق</a:t>
            </a:r>
            <a:br>
              <a:rPr lang="ar-SY" sz="2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+mj-cs"/>
              </a:rPr>
            </a:br>
            <a:r>
              <a:rPr lang="ar-SY" sz="2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+mj-cs"/>
              </a:rPr>
              <a:t> نابع من الرجاء والمحبة.</a:t>
            </a:r>
            <a:endParaRPr lang="en-US" sz="2400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69FB842F-45C5-4176-B01C-2E93D223906B}"/>
              </a:ext>
            </a:extLst>
          </p:cNvPr>
          <p:cNvSpPr txBox="1"/>
          <p:nvPr/>
        </p:nvSpPr>
        <p:spPr>
          <a:xfrm>
            <a:off x="8644566" y="4038112"/>
            <a:ext cx="32725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400" b="1" dirty="0" smtClean="0">
                <a:solidFill>
                  <a:srgbClr val="DAD7C8"/>
                </a:solidFill>
                <a:effectLst/>
                <a:ea typeface="Aptos" panose="020B0004020202020204" pitchFamily="34" charset="0"/>
                <a:cs typeface="+mj-cs"/>
              </a:rPr>
              <a:t>كما قال فيكتور هوجو:</a:t>
            </a:r>
            <a:br>
              <a:rPr lang="ar-SY" sz="2400" b="1" dirty="0" smtClean="0">
                <a:solidFill>
                  <a:srgbClr val="DAD7C8"/>
                </a:solidFill>
                <a:effectLst/>
                <a:ea typeface="Aptos" panose="020B0004020202020204" pitchFamily="34" charset="0"/>
                <a:cs typeface="+mj-cs"/>
              </a:rPr>
            </a:br>
            <a:r>
              <a:rPr lang="ar-SY" sz="2400" b="1" dirty="0" smtClean="0">
                <a:solidFill>
                  <a:srgbClr val="DAD7C8"/>
                </a:solidFill>
                <a:effectLst/>
                <a:ea typeface="Aptos" panose="020B0004020202020204" pitchFamily="34" charset="0"/>
                <a:cs typeface="+mj-cs"/>
              </a:rPr>
              <a:t>"الأحياء فعلاً هم المناضلون"</a:t>
            </a:r>
            <a:br>
              <a:rPr lang="ar-SY" sz="2400" b="1" dirty="0" smtClean="0">
                <a:solidFill>
                  <a:srgbClr val="DAD7C8"/>
                </a:solidFill>
                <a:effectLst/>
                <a:ea typeface="Aptos" panose="020B0004020202020204" pitchFamily="34" charset="0"/>
                <a:cs typeface="+mj-cs"/>
              </a:rPr>
            </a:br>
            <a:r>
              <a:rPr lang="ar-SY" sz="2400" b="1" dirty="0" smtClean="0">
                <a:solidFill>
                  <a:srgbClr val="DAD7C8"/>
                </a:solidFill>
                <a:effectLst/>
                <a:ea typeface="Aptos" panose="020B0004020202020204" pitchFamily="34" charset="0"/>
                <a:cs typeface="+mj-cs"/>
              </a:rPr>
              <a:t>فالحياة الحقيقية تعاش في السعي والتضحية.</a:t>
            </a:r>
            <a:endParaRPr lang="en-US" sz="2400" b="1" dirty="0">
              <a:solidFill>
                <a:srgbClr val="DAD7C8"/>
              </a:solidFill>
              <a:cs typeface="+mj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326E896B-AB3B-4C1B-A867-86987E2896E0}"/>
              </a:ext>
            </a:extLst>
          </p:cNvPr>
          <p:cNvSpPr txBox="1"/>
          <p:nvPr/>
        </p:nvSpPr>
        <p:spPr>
          <a:xfrm>
            <a:off x="6429413" y="1788684"/>
            <a:ext cx="19682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800" b="1" dirty="0" smtClean="0">
                <a:solidFill>
                  <a:srgbClr val="063A5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Aptos" panose="020B0004020202020204" pitchFamily="34" charset="0"/>
                <a:cs typeface="+mj-cs"/>
              </a:rPr>
              <a:t>  فرح الإنجيل </a:t>
            </a:r>
            <a:br>
              <a:rPr lang="ar-SY" sz="2800" b="1" dirty="0" smtClean="0">
                <a:solidFill>
                  <a:srgbClr val="063A5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Aptos" panose="020B0004020202020204" pitchFamily="34" charset="0"/>
                <a:cs typeface="+mj-cs"/>
              </a:rPr>
            </a:br>
            <a:r>
              <a:rPr lang="ar-SY" sz="2800" b="1" dirty="0" smtClean="0">
                <a:solidFill>
                  <a:srgbClr val="063A5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Aptos" panose="020B0004020202020204" pitchFamily="34" charset="0"/>
                <a:cs typeface="+mj-cs"/>
              </a:rPr>
              <a:t>في قلب الجهاد</a:t>
            </a:r>
            <a:endParaRPr lang="en-US" sz="2800" dirty="0">
              <a:solidFill>
                <a:srgbClr val="063A5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219B20F0-E579-4E6D-95CC-B1060969B2C6}"/>
              </a:ext>
            </a:extLst>
          </p:cNvPr>
          <p:cNvSpPr txBox="1"/>
          <p:nvPr/>
        </p:nvSpPr>
        <p:spPr>
          <a:xfrm>
            <a:off x="3957485" y="1677045"/>
            <a:ext cx="21916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800" b="1" dirty="0" smtClean="0">
                <a:solidFill>
                  <a:srgbClr val="063A5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Aptos" panose="020B0004020202020204" pitchFamily="34" charset="0"/>
                <a:cs typeface="+mj-cs"/>
              </a:rPr>
              <a:t>دعوة يسوع للراحة والسلام</a:t>
            </a:r>
            <a:endParaRPr lang="en-US" sz="3600" dirty="0">
              <a:solidFill>
                <a:srgbClr val="063A5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A9F61B9B-64D6-4B90-A1A3-B6FDB84193C7}"/>
              </a:ext>
            </a:extLst>
          </p:cNvPr>
          <p:cNvSpPr txBox="1"/>
          <p:nvPr/>
        </p:nvSpPr>
        <p:spPr>
          <a:xfrm>
            <a:off x="6621589" y="4237047"/>
            <a:ext cx="18707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800" b="1" dirty="0" smtClean="0">
                <a:solidFill>
                  <a:srgbClr val="063A5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Aptos" panose="020B0004020202020204" pitchFamily="34" charset="0"/>
                <a:cs typeface="+mj-cs"/>
              </a:rPr>
              <a:t>الحياة الحقيقية</a:t>
            </a:r>
            <a:br>
              <a:rPr lang="ar-SY" sz="2800" b="1" dirty="0" smtClean="0">
                <a:solidFill>
                  <a:srgbClr val="063A5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Aptos" panose="020B0004020202020204" pitchFamily="34" charset="0"/>
                <a:cs typeface="+mj-cs"/>
              </a:rPr>
            </a:br>
            <a:r>
              <a:rPr lang="ar-SY" sz="2800" b="1" dirty="0" smtClean="0">
                <a:solidFill>
                  <a:srgbClr val="063A5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Aptos" panose="020B0004020202020204" pitchFamily="34" charset="0"/>
                <a:cs typeface="+mj-cs"/>
              </a:rPr>
              <a:t>   في النضال</a:t>
            </a:r>
            <a:endParaRPr lang="en-US" sz="2800" b="1" dirty="0">
              <a:solidFill>
                <a:srgbClr val="063A5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DE3A9787-5371-43F1-AF1C-61E8B0B7195B}"/>
              </a:ext>
            </a:extLst>
          </p:cNvPr>
          <p:cNvSpPr txBox="1"/>
          <p:nvPr/>
        </p:nvSpPr>
        <p:spPr>
          <a:xfrm>
            <a:off x="3975810" y="4061187"/>
            <a:ext cx="21478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800" b="1" dirty="0" smtClean="0">
                <a:solidFill>
                  <a:srgbClr val="063A5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Aptos" panose="020B0004020202020204" pitchFamily="34" charset="0"/>
                <a:cs typeface="Arial" panose="020B0604020202020204" pitchFamily="34" charset="0"/>
              </a:rPr>
              <a:t>الفرح كقوة روحية في الجهاد</a:t>
            </a:r>
            <a:endParaRPr lang="en-US" sz="2800" dirty="0">
              <a:solidFill>
                <a:srgbClr val="063A5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68712233-EDD3-483E-96E7-52F4C07A8EC9}"/>
              </a:ext>
            </a:extLst>
          </p:cNvPr>
          <p:cNvSpPr txBox="1"/>
          <p:nvPr/>
        </p:nvSpPr>
        <p:spPr>
          <a:xfrm>
            <a:off x="-46174" y="4038112"/>
            <a:ext cx="37392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400" b="1" kern="100" dirty="0" smtClean="0">
                <a:solidFill>
                  <a:srgbClr val="DAD7C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+mj-cs"/>
              </a:rPr>
              <a:t>الفرح ليس مجرد شعور، بل هو طاقة روحية تدفع المؤمن للاستمرار رغم الصعوبات.</a:t>
            </a:r>
            <a:endParaRPr lang="en-US" sz="2400" b="1" kern="100" dirty="0" smtClean="0">
              <a:solidFill>
                <a:srgbClr val="DAD7C8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+mj-cs"/>
            </a:endParaRPr>
          </a:p>
          <a:p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5BE0FD7-1D38-4482-B64E-207C39B6FEB1}"/>
              </a:ext>
            </a:extLst>
          </p:cNvPr>
          <p:cNvSpPr txBox="1"/>
          <p:nvPr/>
        </p:nvSpPr>
        <p:spPr>
          <a:xfrm>
            <a:off x="5562600" y="422710"/>
            <a:ext cx="2191681" cy="478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6E5AE81D-3C55-4E5E-87C7-A4394B8F8BFD}"/>
              </a:ext>
            </a:extLst>
          </p:cNvPr>
          <p:cNvSpPr txBox="1"/>
          <p:nvPr/>
        </p:nvSpPr>
        <p:spPr>
          <a:xfrm>
            <a:off x="4070556" y="-32690"/>
            <a:ext cx="3607119" cy="82195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ar-SY" sz="3600" b="1" kern="100" dirty="0" smtClean="0">
                <a:solidFill>
                  <a:srgbClr val="DAD7C8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+mj-cs"/>
              </a:rPr>
              <a:t>الفرح في قلب الجهاد</a:t>
            </a:r>
            <a:endParaRPr lang="en-US" sz="3200" kern="100" dirty="0">
              <a:solidFill>
                <a:srgbClr val="DAD7C8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3481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37" grpId="0" animBg="1"/>
      <p:bldP spid="42" grpId="0" animBg="1"/>
      <p:bldP spid="47" grpId="0" animBg="1"/>
      <p:bldP spid="48" grpId="0" animBg="1"/>
      <p:bldP spid="50" grpId="0"/>
      <p:bldP spid="53" grpId="0"/>
      <p:bldP spid="55" grpId="0"/>
      <p:bldP spid="56" grpId="0"/>
      <p:bldP spid="57" grpId="0"/>
      <p:bldP spid="58" grpId="0"/>
      <p:bldP spid="59" grpId="0"/>
      <p:bldP spid="60" grpId="0"/>
      <p:bldP spid="62" grpId="0"/>
      <p:bldP spid="64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1602</TotalTime>
  <Words>536</Words>
  <Application>Microsoft Office PowerPoint</Application>
  <PresentationFormat>مخصص</PresentationFormat>
  <Paragraphs>66</Paragraphs>
  <Slides>11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George</dc:creator>
  <cp:lastModifiedBy>ola</cp:lastModifiedBy>
  <cp:revision>84</cp:revision>
  <dcterms:created xsi:type="dcterms:W3CDTF">2025-07-13T16:36:02Z</dcterms:created>
  <dcterms:modified xsi:type="dcterms:W3CDTF">2025-10-16T06:38:18Z</dcterms:modified>
</cp:coreProperties>
</file>