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8" r:id="rId2"/>
    <p:sldId id="269" r:id="rId3"/>
    <p:sldId id="270" r:id="rId4"/>
    <p:sldId id="272" r:id="rId5"/>
    <p:sldId id="273" r:id="rId6"/>
    <p:sldId id="274" r:id="rId7"/>
    <p:sldId id="275" r:id="rId8"/>
    <p:sldId id="276" r:id="rId9"/>
    <p:sldId id="277" r:id="rId10"/>
    <p:sldId id="278" r:id="rId11"/>
    <p:sldId id="282" r:id="rId12"/>
    <p:sldId id="280" r:id="rId13"/>
    <p:sldId id="283" r:id="rId14"/>
    <p:sldId id="28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016706B-3E2A-8740-EEFD-542E567E781D}" name="Christo El Morr" initials="CEM" userId="S::elmorr@yorku.ca::df694dac-6d2e-4c31-9606-c6f01aeb13a6" providerId="AD"/>
  <p188:author id="{A3AB5CC0-3DE4-B5AE-57F4-EE950FA06DEF}" name="--" initials="-" userId="--"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572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608" autoAdjust="0"/>
    <p:restoredTop sz="94669" autoAdjust="0"/>
  </p:normalViewPr>
  <p:slideViewPr>
    <p:cSldViewPr snapToGrid="0" showGuides="1">
      <p:cViewPr varScale="1">
        <p:scale>
          <a:sx n="78" d="100"/>
          <a:sy n="78" d="100"/>
        </p:scale>
        <p:origin x="2107" y="4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64" d="100"/>
          <a:sy n="64" d="100"/>
        </p:scale>
        <p:origin x="2338" y="77"/>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712A64-85F4-4FA1-865C-0195B1D3ADAF}" type="datetimeFigureOut">
              <a:rPr lang="en-US" smtClean="0"/>
              <a:t>17/11/2025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27A11C-78E3-4FAD-81E9-23A40BA4B6B4}" type="slidenum">
              <a:rPr lang="en-US" smtClean="0"/>
              <a:t>‹#›</a:t>
            </a:fld>
            <a:endParaRPr lang="en-US"/>
          </a:p>
        </p:txBody>
      </p:sp>
    </p:spTree>
    <p:extLst>
      <p:ext uri="{BB962C8B-B14F-4D97-AF65-F5344CB8AC3E}">
        <p14:creationId xmlns:p14="http://schemas.microsoft.com/office/powerpoint/2010/main" val="37243194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r" defTabSz="914400" rtl="1" eaLnBrk="1" latinLnBrk="0" hangingPunct="1"/>
            <a:endParaRPr lang="en-US" dirty="0"/>
          </a:p>
        </p:txBody>
      </p:sp>
      <p:sp>
        <p:nvSpPr>
          <p:cNvPr id="4" name="Slide Number Placeholder 3"/>
          <p:cNvSpPr>
            <a:spLocks noGrp="1"/>
          </p:cNvSpPr>
          <p:nvPr>
            <p:ph type="sldNum" sz="quarter" idx="5"/>
          </p:nvPr>
        </p:nvSpPr>
        <p:spPr/>
        <p:txBody>
          <a:bodyPr/>
          <a:lstStyle/>
          <a:p>
            <a:fld id="{F327A11C-78E3-4FAD-81E9-23A40BA4B6B4}" type="slidenum">
              <a:rPr lang="en-US" smtClean="0"/>
              <a:t>2</a:t>
            </a:fld>
            <a:endParaRPr lang="en-US"/>
          </a:p>
        </p:txBody>
      </p:sp>
    </p:spTree>
    <p:extLst>
      <p:ext uri="{BB962C8B-B14F-4D97-AF65-F5344CB8AC3E}">
        <p14:creationId xmlns:p14="http://schemas.microsoft.com/office/powerpoint/2010/main" val="1848447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r" defTabSz="914400" rtl="1" eaLnBrk="1" latinLnBrk="0" hangingPunct="1"/>
            <a:endParaRPr lang="en-US" dirty="0"/>
          </a:p>
        </p:txBody>
      </p:sp>
      <p:sp>
        <p:nvSpPr>
          <p:cNvPr id="4" name="Slide Number Placeholder 3"/>
          <p:cNvSpPr>
            <a:spLocks noGrp="1"/>
          </p:cNvSpPr>
          <p:nvPr>
            <p:ph type="sldNum" sz="quarter" idx="5"/>
          </p:nvPr>
        </p:nvSpPr>
        <p:spPr/>
        <p:txBody>
          <a:bodyPr/>
          <a:lstStyle/>
          <a:p>
            <a:fld id="{F327A11C-78E3-4FAD-81E9-23A40BA4B6B4}" type="slidenum">
              <a:rPr lang="en-US" smtClean="0"/>
              <a:t>3</a:t>
            </a:fld>
            <a:endParaRPr lang="en-US"/>
          </a:p>
        </p:txBody>
      </p:sp>
    </p:spTree>
    <p:extLst>
      <p:ext uri="{BB962C8B-B14F-4D97-AF65-F5344CB8AC3E}">
        <p14:creationId xmlns:p14="http://schemas.microsoft.com/office/powerpoint/2010/main" val="37978418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r" defTabSz="914400" rtl="1" eaLnBrk="1" latinLnBrk="0" hangingPunct="1"/>
            <a:endParaRPr lang="en-US" dirty="0"/>
          </a:p>
        </p:txBody>
      </p:sp>
      <p:sp>
        <p:nvSpPr>
          <p:cNvPr id="4" name="Slide Number Placeholder 3"/>
          <p:cNvSpPr>
            <a:spLocks noGrp="1"/>
          </p:cNvSpPr>
          <p:nvPr>
            <p:ph type="sldNum" sz="quarter" idx="5"/>
          </p:nvPr>
        </p:nvSpPr>
        <p:spPr/>
        <p:txBody>
          <a:bodyPr/>
          <a:lstStyle/>
          <a:p>
            <a:fld id="{F327A11C-78E3-4FAD-81E9-23A40BA4B6B4}" type="slidenum">
              <a:rPr lang="en-US" smtClean="0"/>
              <a:t>9</a:t>
            </a:fld>
            <a:endParaRPr lang="en-US"/>
          </a:p>
        </p:txBody>
      </p:sp>
    </p:spTree>
    <p:extLst>
      <p:ext uri="{BB962C8B-B14F-4D97-AF65-F5344CB8AC3E}">
        <p14:creationId xmlns:p14="http://schemas.microsoft.com/office/powerpoint/2010/main" val="29217744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CD132-77F7-4936-8204-3731B243D55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981B296-1871-4395-AED0-A3A1A373D4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A8B8B6E-3F8D-4D4D-948C-C3C8B440DA0E}"/>
              </a:ext>
            </a:extLst>
          </p:cNvPr>
          <p:cNvSpPr>
            <a:spLocks noGrp="1"/>
          </p:cNvSpPr>
          <p:nvPr>
            <p:ph type="dt" sz="half" idx="10"/>
          </p:nvPr>
        </p:nvSpPr>
        <p:spPr/>
        <p:txBody>
          <a:bodyPr/>
          <a:lstStyle/>
          <a:p>
            <a:fld id="{0995465A-AECE-46EF-9D1C-16A5B88EA331}" type="datetimeFigureOut">
              <a:rPr lang="en-US" smtClean="0"/>
              <a:t>17/11/2025</a:t>
            </a:fld>
            <a:endParaRPr lang="en-US"/>
          </a:p>
        </p:txBody>
      </p:sp>
      <p:sp>
        <p:nvSpPr>
          <p:cNvPr id="5" name="Footer Placeholder 4">
            <a:extLst>
              <a:ext uri="{FF2B5EF4-FFF2-40B4-BE49-F238E27FC236}">
                <a16:creationId xmlns:a16="http://schemas.microsoft.com/office/drawing/2014/main" id="{1FAC1EDE-559B-4E26-AB6C-2C6DB5FDE8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A240E1-183F-4C3B-B1DD-EEDB3EB8E328}"/>
              </a:ext>
            </a:extLst>
          </p:cNvPr>
          <p:cNvSpPr>
            <a:spLocks noGrp="1"/>
          </p:cNvSpPr>
          <p:nvPr>
            <p:ph type="sldNum" sz="quarter" idx="12"/>
          </p:nvPr>
        </p:nvSpPr>
        <p:spPr/>
        <p:txBody>
          <a:bodyPr/>
          <a:lstStyle/>
          <a:p>
            <a:fld id="{EC1BD4D0-5A8F-4660-87EF-603385D9C7D0}" type="slidenum">
              <a:rPr lang="en-US" smtClean="0"/>
              <a:t>‹#›</a:t>
            </a:fld>
            <a:endParaRPr lang="en-US"/>
          </a:p>
        </p:txBody>
      </p:sp>
    </p:spTree>
    <p:extLst>
      <p:ext uri="{BB962C8B-B14F-4D97-AF65-F5344CB8AC3E}">
        <p14:creationId xmlns:p14="http://schemas.microsoft.com/office/powerpoint/2010/main" val="1972931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2732A-DD9E-42DF-AA94-F30459089D5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8D41ADC-7D03-48DF-A449-11144385B1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C42214-0D7F-49A3-A6A2-0A12A46233EF}"/>
              </a:ext>
            </a:extLst>
          </p:cNvPr>
          <p:cNvSpPr>
            <a:spLocks noGrp="1"/>
          </p:cNvSpPr>
          <p:nvPr>
            <p:ph type="dt" sz="half" idx="10"/>
          </p:nvPr>
        </p:nvSpPr>
        <p:spPr/>
        <p:txBody>
          <a:bodyPr/>
          <a:lstStyle/>
          <a:p>
            <a:fld id="{0995465A-AECE-46EF-9D1C-16A5B88EA331}" type="datetimeFigureOut">
              <a:rPr lang="en-US" smtClean="0"/>
              <a:t>17/11/2025</a:t>
            </a:fld>
            <a:endParaRPr lang="en-US"/>
          </a:p>
        </p:txBody>
      </p:sp>
      <p:sp>
        <p:nvSpPr>
          <p:cNvPr id="5" name="Footer Placeholder 4">
            <a:extLst>
              <a:ext uri="{FF2B5EF4-FFF2-40B4-BE49-F238E27FC236}">
                <a16:creationId xmlns:a16="http://schemas.microsoft.com/office/drawing/2014/main" id="{1559C39F-EE5B-4D2D-96B8-54E390233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28A0F7-DE87-4081-A41F-B0576127543A}"/>
              </a:ext>
            </a:extLst>
          </p:cNvPr>
          <p:cNvSpPr>
            <a:spLocks noGrp="1"/>
          </p:cNvSpPr>
          <p:nvPr>
            <p:ph type="sldNum" sz="quarter" idx="12"/>
          </p:nvPr>
        </p:nvSpPr>
        <p:spPr/>
        <p:txBody>
          <a:bodyPr/>
          <a:lstStyle/>
          <a:p>
            <a:fld id="{EC1BD4D0-5A8F-4660-87EF-603385D9C7D0}" type="slidenum">
              <a:rPr lang="en-US" smtClean="0"/>
              <a:t>‹#›</a:t>
            </a:fld>
            <a:endParaRPr lang="en-US"/>
          </a:p>
        </p:txBody>
      </p:sp>
    </p:spTree>
    <p:extLst>
      <p:ext uri="{BB962C8B-B14F-4D97-AF65-F5344CB8AC3E}">
        <p14:creationId xmlns:p14="http://schemas.microsoft.com/office/powerpoint/2010/main" val="720745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FDC599B-E3C3-404A-97B7-C11CCFFBD3A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5A43CE8-162E-41B4-87AA-C96AC4D27B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1FF735-5B5B-469B-AC9D-F598BE81EA69}"/>
              </a:ext>
            </a:extLst>
          </p:cNvPr>
          <p:cNvSpPr>
            <a:spLocks noGrp="1"/>
          </p:cNvSpPr>
          <p:nvPr>
            <p:ph type="dt" sz="half" idx="10"/>
          </p:nvPr>
        </p:nvSpPr>
        <p:spPr/>
        <p:txBody>
          <a:bodyPr/>
          <a:lstStyle/>
          <a:p>
            <a:fld id="{0995465A-AECE-46EF-9D1C-16A5B88EA331}" type="datetimeFigureOut">
              <a:rPr lang="en-US" smtClean="0"/>
              <a:t>17/11/2025</a:t>
            </a:fld>
            <a:endParaRPr lang="en-US"/>
          </a:p>
        </p:txBody>
      </p:sp>
      <p:sp>
        <p:nvSpPr>
          <p:cNvPr id="5" name="Footer Placeholder 4">
            <a:extLst>
              <a:ext uri="{FF2B5EF4-FFF2-40B4-BE49-F238E27FC236}">
                <a16:creationId xmlns:a16="http://schemas.microsoft.com/office/drawing/2014/main" id="{8EF7C849-8143-4C2D-8E02-D8232C4994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3494D8-0EAE-44C6-9B30-E085130A76D1}"/>
              </a:ext>
            </a:extLst>
          </p:cNvPr>
          <p:cNvSpPr>
            <a:spLocks noGrp="1"/>
          </p:cNvSpPr>
          <p:nvPr>
            <p:ph type="sldNum" sz="quarter" idx="12"/>
          </p:nvPr>
        </p:nvSpPr>
        <p:spPr/>
        <p:txBody>
          <a:bodyPr/>
          <a:lstStyle/>
          <a:p>
            <a:fld id="{EC1BD4D0-5A8F-4660-87EF-603385D9C7D0}" type="slidenum">
              <a:rPr lang="en-US" smtClean="0"/>
              <a:t>‹#›</a:t>
            </a:fld>
            <a:endParaRPr lang="en-US"/>
          </a:p>
        </p:txBody>
      </p:sp>
    </p:spTree>
    <p:extLst>
      <p:ext uri="{BB962C8B-B14F-4D97-AF65-F5344CB8AC3E}">
        <p14:creationId xmlns:p14="http://schemas.microsoft.com/office/powerpoint/2010/main" val="2608000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569A7-4D46-43B0-945D-92B031EF4C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4E8C9DB-8103-46CC-872F-7832226D512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CAFBB5-05C8-41AA-A8B3-B9ACA7DD7EC3}"/>
              </a:ext>
            </a:extLst>
          </p:cNvPr>
          <p:cNvSpPr>
            <a:spLocks noGrp="1"/>
          </p:cNvSpPr>
          <p:nvPr>
            <p:ph type="dt" sz="half" idx="10"/>
          </p:nvPr>
        </p:nvSpPr>
        <p:spPr/>
        <p:txBody>
          <a:bodyPr/>
          <a:lstStyle/>
          <a:p>
            <a:fld id="{0995465A-AECE-46EF-9D1C-16A5B88EA331}" type="datetimeFigureOut">
              <a:rPr lang="en-US" smtClean="0"/>
              <a:t>17/11/2025</a:t>
            </a:fld>
            <a:endParaRPr lang="en-US"/>
          </a:p>
        </p:txBody>
      </p:sp>
      <p:sp>
        <p:nvSpPr>
          <p:cNvPr id="5" name="Footer Placeholder 4">
            <a:extLst>
              <a:ext uri="{FF2B5EF4-FFF2-40B4-BE49-F238E27FC236}">
                <a16:creationId xmlns:a16="http://schemas.microsoft.com/office/drawing/2014/main" id="{897B6A7F-4658-42CF-9EBB-D64674CD19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2B7A4C-B4B0-4EAC-B4A9-BAF0884182B0}"/>
              </a:ext>
            </a:extLst>
          </p:cNvPr>
          <p:cNvSpPr>
            <a:spLocks noGrp="1"/>
          </p:cNvSpPr>
          <p:nvPr>
            <p:ph type="sldNum" sz="quarter" idx="12"/>
          </p:nvPr>
        </p:nvSpPr>
        <p:spPr/>
        <p:txBody>
          <a:bodyPr/>
          <a:lstStyle/>
          <a:p>
            <a:fld id="{EC1BD4D0-5A8F-4660-87EF-603385D9C7D0}" type="slidenum">
              <a:rPr lang="en-US" smtClean="0"/>
              <a:t>‹#›</a:t>
            </a:fld>
            <a:endParaRPr lang="en-US"/>
          </a:p>
        </p:txBody>
      </p:sp>
    </p:spTree>
    <p:extLst>
      <p:ext uri="{BB962C8B-B14F-4D97-AF65-F5344CB8AC3E}">
        <p14:creationId xmlns:p14="http://schemas.microsoft.com/office/powerpoint/2010/main" val="3349808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E4836-5BFB-4602-90BD-35F6086CBF1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3A3FA0F-5B53-4D03-8AC3-DC29B4E8D9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FB829DB-C1C9-4626-A79D-F405AEF16F13}"/>
              </a:ext>
            </a:extLst>
          </p:cNvPr>
          <p:cNvSpPr>
            <a:spLocks noGrp="1"/>
          </p:cNvSpPr>
          <p:nvPr>
            <p:ph type="dt" sz="half" idx="10"/>
          </p:nvPr>
        </p:nvSpPr>
        <p:spPr/>
        <p:txBody>
          <a:bodyPr/>
          <a:lstStyle/>
          <a:p>
            <a:fld id="{0995465A-AECE-46EF-9D1C-16A5B88EA331}" type="datetimeFigureOut">
              <a:rPr lang="en-US" smtClean="0"/>
              <a:t>17/11/2025</a:t>
            </a:fld>
            <a:endParaRPr lang="en-US"/>
          </a:p>
        </p:txBody>
      </p:sp>
      <p:sp>
        <p:nvSpPr>
          <p:cNvPr id="5" name="Footer Placeholder 4">
            <a:extLst>
              <a:ext uri="{FF2B5EF4-FFF2-40B4-BE49-F238E27FC236}">
                <a16:creationId xmlns:a16="http://schemas.microsoft.com/office/drawing/2014/main" id="{9864CE99-2159-40C9-8179-DDA8592510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FE214D-8808-4514-BC91-C7C7274DA592}"/>
              </a:ext>
            </a:extLst>
          </p:cNvPr>
          <p:cNvSpPr>
            <a:spLocks noGrp="1"/>
          </p:cNvSpPr>
          <p:nvPr>
            <p:ph type="sldNum" sz="quarter" idx="12"/>
          </p:nvPr>
        </p:nvSpPr>
        <p:spPr/>
        <p:txBody>
          <a:bodyPr/>
          <a:lstStyle/>
          <a:p>
            <a:fld id="{EC1BD4D0-5A8F-4660-87EF-603385D9C7D0}" type="slidenum">
              <a:rPr lang="en-US" smtClean="0"/>
              <a:t>‹#›</a:t>
            </a:fld>
            <a:endParaRPr lang="en-US"/>
          </a:p>
        </p:txBody>
      </p:sp>
    </p:spTree>
    <p:extLst>
      <p:ext uri="{BB962C8B-B14F-4D97-AF65-F5344CB8AC3E}">
        <p14:creationId xmlns:p14="http://schemas.microsoft.com/office/powerpoint/2010/main" val="3149426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A8237-5E87-4917-A914-06B13E6A7D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B8FB2A-B9A9-4CC2-83E5-E8F40CFA88A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ED551B2-C558-44D4-976F-14C0A26E2E3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7D6DC22-CF21-4F33-8C61-CD72C5CE8178}"/>
              </a:ext>
            </a:extLst>
          </p:cNvPr>
          <p:cNvSpPr>
            <a:spLocks noGrp="1"/>
          </p:cNvSpPr>
          <p:nvPr>
            <p:ph type="dt" sz="half" idx="10"/>
          </p:nvPr>
        </p:nvSpPr>
        <p:spPr/>
        <p:txBody>
          <a:bodyPr/>
          <a:lstStyle/>
          <a:p>
            <a:fld id="{0995465A-AECE-46EF-9D1C-16A5B88EA331}" type="datetimeFigureOut">
              <a:rPr lang="en-US" smtClean="0"/>
              <a:t>17/11/2025</a:t>
            </a:fld>
            <a:endParaRPr lang="en-US"/>
          </a:p>
        </p:txBody>
      </p:sp>
      <p:sp>
        <p:nvSpPr>
          <p:cNvPr id="6" name="Footer Placeholder 5">
            <a:extLst>
              <a:ext uri="{FF2B5EF4-FFF2-40B4-BE49-F238E27FC236}">
                <a16:creationId xmlns:a16="http://schemas.microsoft.com/office/drawing/2014/main" id="{BF5C8063-CE27-4A03-9F0C-85C6DEF60C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808C2E-63D0-4251-AC60-CB4F92411444}"/>
              </a:ext>
            </a:extLst>
          </p:cNvPr>
          <p:cNvSpPr>
            <a:spLocks noGrp="1"/>
          </p:cNvSpPr>
          <p:nvPr>
            <p:ph type="sldNum" sz="quarter" idx="12"/>
          </p:nvPr>
        </p:nvSpPr>
        <p:spPr/>
        <p:txBody>
          <a:bodyPr/>
          <a:lstStyle/>
          <a:p>
            <a:fld id="{EC1BD4D0-5A8F-4660-87EF-603385D9C7D0}" type="slidenum">
              <a:rPr lang="en-US" smtClean="0"/>
              <a:t>‹#›</a:t>
            </a:fld>
            <a:endParaRPr lang="en-US"/>
          </a:p>
        </p:txBody>
      </p:sp>
    </p:spTree>
    <p:extLst>
      <p:ext uri="{BB962C8B-B14F-4D97-AF65-F5344CB8AC3E}">
        <p14:creationId xmlns:p14="http://schemas.microsoft.com/office/powerpoint/2010/main" val="2116841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B0EC5-28E3-47DE-A291-A1161C5379E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C388D06-0D5C-4AF0-AFC4-6357A2285D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F43C92C-1F41-4C96-9F74-E1A2966B554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291DE81-5916-46C4-BCCA-CFC3CF834BC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F280791-6AB9-401E-8D27-1FE09B0CBA3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5821BBD-DEB6-493C-BFB4-6919367A534B}"/>
              </a:ext>
            </a:extLst>
          </p:cNvPr>
          <p:cNvSpPr>
            <a:spLocks noGrp="1"/>
          </p:cNvSpPr>
          <p:nvPr>
            <p:ph type="dt" sz="half" idx="10"/>
          </p:nvPr>
        </p:nvSpPr>
        <p:spPr/>
        <p:txBody>
          <a:bodyPr/>
          <a:lstStyle/>
          <a:p>
            <a:fld id="{0995465A-AECE-46EF-9D1C-16A5B88EA331}" type="datetimeFigureOut">
              <a:rPr lang="en-US" smtClean="0"/>
              <a:t>17/11/2025</a:t>
            </a:fld>
            <a:endParaRPr lang="en-US"/>
          </a:p>
        </p:txBody>
      </p:sp>
      <p:sp>
        <p:nvSpPr>
          <p:cNvPr id="8" name="Footer Placeholder 7">
            <a:extLst>
              <a:ext uri="{FF2B5EF4-FFF2-40B4-BE49-F238E27FC236}">
                <a16:creationId xmlns:a16="http://schemas.microsoft.com/office/drawing/2014/main" id="{177F3B0C-4213-4971-BD90-F1EF4D72E95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43D90A-1F37-483A-8466-95A4F877E79A}"/>
              </a:ext>
            </a:extLst>
          </p:cNvPr>
          <p:cNvSpPr>
            <a:spLocks noGrp="1"/>
          </p:cNvSpPr>
          <p:nvPr>
            <p:ph type="sldNum" sz="quarter" idx="12"/>
          </p:nvPr>
        </p:nvSpPr>
        <p:spPr/>
        <p:txBody>
          <a:bodyPr/>
          <a:lstStyle/>
          <a:p>
            <a:fld id="{EC1BD4D0-5A8F-4660-87EF-603385D9C7D0}" type="slidenum">
              <a:rPr lang="en-US" smtClean="0"/>
              <a:t>‹#›</a:t>
            </a:fld>
            <a:endParaRPr lang="en-US"/>
          </a:p>
        </p:txBody>
      </p:sp>
    </p:spTree>
    <p:extLst>
      <p:ext uri="{BB962C8B-B14F-4D97-AF65-F5344CB8AC3E}">
        <p14:creationId xmlns:p14="http://schemas.microsoft.com/office/powerpoint/2010/main" val="1054147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9B867-1131-4A11-8E79-7446F24886D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3B2028-DF3C-493E-9195-3EC100166913}"/>
              </a:ext>
            </a:extLst>
          </p:cNvPr>
          <p:cNvSpPr>
            <a:spLocks noGrp="1"/>
          </p:cNvSpPr>
          <p:nvPr>
            <p:ph type="dt" sz="half" idx="10"/>
          </p:nvPr>
        </p:nvSpPr>
        <p:spPr/>
        <p:txBody>
          <a:bodyPr/>
          <a:lstStyle/>
          <a:p>
            <a:fld id="{0995465A-AECE-46EF-9D1C-16A5B88EA331}" type="datetimeFigureOut">
              <a:rPr lang="en-US" smtClean="0"/>
              <a:t>17/11/2025</a:t>
            </a:fld>
            <a:endParaRPr lang="en-US"/>
          </a:p>
        </p:txBody>
      </p:sp>
      <p:sp>
        <p:nvSpPr>
          <p:cNvPr id="4" name="Footer Placeholder 3">
            <a:extLst>
              <a:ext uri="{FF2B5EF4-FFF2-40B4-BE49-F238E27FC236}">
                <a16:creationId xmlns:a16="http://schemas.microsoft.com/office/drawing/2014/main" id="{8F17FE50-A5B0-40C8-B5F1-4AA55A7367C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AF14049-5A71-478E-8DEA-ECC5C82D6AB0}"/>
              </a:ext>
            </a:extLst>
          </p:cNvPr>
          <p:cNvSpPr>
            <a:spLocks noGrp="1"/>
          </p:cNvSpPr>
          <p:nvPr>
            <p:ph type="sldNum" sz="quarter" idx="12"/>
          </p:nvPr>
        </p:nvSpPr>
        <p:spPr/>
        <p:txBody>
          <a:bodyPr/>
          <a:lstStyle/>
          <a:p>
            <a:fld id="{EC1BD4D0-5A8F-4660-87EF-603385D9C7D0}" type="slidenum">
              <a:rPr lang="en-US" smtClean="0"/>
              <a:t>‹#›</a:t>
            </a:fld>
            <a:endParaRPr lang="en-US"/>
          </a:p>
        </p:txBody>
      </p:sp>
    </p:spTree>
    <p:extLst>
      <p:ext uri="{BB962C8B-B14F-4D97-AF65-F5344CB8AC3E}">
        <p14:creationId xmlns:p14="http://schemas.microsoft.com/office/powerpoint/2010/main" val="2392620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6F9EE9-34BC-49E0-9D46-F17EBF3E49DE}"/>
              </a:ext>
            </a:extLst>
          </p:cNvPr>
          <p:cNvSpPr>
            <a:spLocks noGrp="1"/>
          </p:cNvSpPr>
          <p:nvPr>
            <p:ph type="dt" sz="half" idx="10"/>
          </p:nvPr>
        </p:nvSpPr>
        <p:spPr/>
        <p:txBody>
          <a:bodyPr/>
          <a:lstStyle/>
          <a:p>
            <a:fld id="{0995465A-AECE-46EF-9D1C-16A5B88EA331}" type="datetimeFigureOut">
              <a:rPr lang="en-US" smtClean="0"/>
              <a:t>17/11/2025</a:t>
            </a:fld>
            <a:endParaRPr lang="en-US"/>
          </a:p>
        </p:txBody>
      </p:sp>
      <p:sp>
        <p:nvSpPr>
          <p:cNvPr id="3" name="Footer Placeholder 2">
            <a:extLst>
              <a:ext uri="{FF2B5EF4-FFF2-40B4-BE49-F238E27FC236}">
                <a16:creationId xmlns:a16="http://schemas.microsoft.com/office/drawing/2014/main" id="{EABB0609-1923-4938-BA16-03D1F041D4C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0E5A0A9-9251-4397-9F81-3F9EAB119028}"/>
              </a:ext>
            </a:extLst>
          </p:cNvPr>
          <p:cNvSpPr>
            <a:spLocks noGrp="1"/>
          </p:cNvSpPr>
          <p:nvPr>
            <p:ph type="sldNum" sz="quarter" idx="12"/>
          </p:nvPr>
        </p:nvSpPr>
        <p:spPr/>
        <p:txBody>
          <a:bodyPr/>
          <a:lstStyle/>
          <a:p>
            <a:fld id="{EC1BD4D0-5A8F-4660-87EF-603385D9C7D0}" type="slidenum">
              <a:rPr lang="en-US" smtClean="0"/>
              <a:t>‹#›</a:t>
            </a:fld>
            <a:endParaRPr lang="en-US"/>
          </a:p>
        </p:txBody>
      </p:sp>
    </p:spTree>
    <p:extLst>
      <p:ext uri="{BB962C8B-B14F-4D97-AF65-F5344CB8AC3E}">
        <p14:creationId xmlns:p14="http://schemas.microsoft.com/office/powerpoint/2010/main" val="2733200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2FE61-10F2-4930-926B-DBC48067BC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012A459-D49E-4B55-88B7-998A941122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78ABAF3-AD8E-4161-BEF9-C3E65DDD22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DB03F1-17CA-49C6-9BDE-0C2959A554DF}"/>
              </a:ext>
            </a:extLst>
          </p:cNvPr>
          <p:cNvSpPr>
            <a:spLocks noGrp="1"/>
          </p:cNvSpPr>
          <p:nvPr>
            <p:ph type="dt" sz="half" idx="10"/>
          </p:nvPr>
        </p:nvSpPr>
        <p:spPr/>
        <p:txBody>
          <a:bodyPr/>
          <a:lstStyle/>
          <a:p>
            <a:fld id="{0995465A-AECE-46EF-9D1C-16A5B88EA331}" type="datetimeFigureOut">
              <a:rPr lang="en-US" smtClean="0"/>
              <a:t>17/11/2025</a:t>
            </a:fld>
            <a:endParaRPr lang="en-US"/>
          </a:p>
        </p:txBody>
      </p:sp>
      <p:sp>
        <p:nvSpPr>
          <p:cNvPr id="6" name="Footer Placeholder 5">
            <a:extLst>
              <a:ext uri="{FF2B5EF4-FFF2-40B4-BE49-F238E27FC236}">
                <a16:creationId xmlns:a16="http://schemas.microsoft.com/office/drawing/2014/main" id="{648D92F1-5638-4D94-917B-6AD69A6E54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0519C9-AF30-46B3-AF61-DA7C27471A16}"/>
              </a:ext>
            </a:extLst>
          </p:cNvPr>
          <p:cNvSpPr>
            <a:spLocks noGrp="1"/>
          </p:cNvSpPr>
          <p:nvPr>
            <p:ph type="sldNum" sz="quarter" idx="12"/>
          </p:nvPr>
        </p:nvSpPr>
        <p:spPr/>
        <p:txBody>
          <a:bodyPr/>
          <a:lstStyle/>
          <a:p>
            <a:fld id="{EC1BD4D0-5A8F-4660-87EF-603385D9C7D0}" type="slidenum">
              <a:rPr lang="en-US" smtClean="0"/>
              <a:t>‹#›</a:t>
            </a:fld>
            <a:endParaRPr lang="en-US"/>
          </a:p>
        </p:txBody>
      </p:sp>
    </p:spTree>
    <p:extLst>
      <p:ext uri="{BB962C8B-B14F-4D97-AF65-F5344CB8AC3E}">
        <p14:creationId xmlns:p14="http://schemas.microsoft.com/office/powerpoint/2010/main" val="3952731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F1F8B-5278-404A-8F4B-FDAE458756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C58FD88-C23C-4802-9642-AABF280D9A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B40CF15-8889-4569-9161-5D6019427A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B1314D3-59B8-4B06-8FD8-EE61BDFE8586}"/>
              </a:ext>
            </a:extLst>
          </p:cNvPr>
          <p:cNvSpPr>
            <a:spLocks noGrp="1"/>
          </p:cNvSpPr>
          <p:nvPr>
            <p:ph type="dt" sz="half" idx="10"/>
          </p:nvPr>
        </p:nvSpPr>
        <p:spPr/>
        <p:txBody>
          <a:bodyPr/>
          <a:lstStyle/>
          <a:p>
            <a:fld id="{0995465A-AECE-46EF-9D1C-16A5B88EA331}" type="datetimeFigureOut">
              <a:rPr lang="en-US" smtClean="0"/>
              <a:t>17/11/2025</a:t>
            </a:fld>
            <a:endParaRPr lang="en-US"/>
          </a:p>
        </p:txBody>
      </p:sp>
      <p:sp>
        <p:nvSpPr>
          <p:cNvPr id="6" name="Footer Placeholder 5">
            <a:extLst>
              <a:ext uri="{FF2B5EF4-FFF2-40B4-BE49-F238E27FC236}">
                <a16:creationId xmlns:a16="http://schemas.microsoft.com/office/drawing/2014/main" id="{6CA375EB-5AB0-490C-991A-3C7367023E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3D2E28-D4AB-40EA-8DD6-A4B44E05DE44}"/>
              </a:ext>
            </a:extLst>
          </p:cNvPr>
          <p:cNvSpPr>
            <a:spLocks noGrp="1"/>
          </p:cNvSpPr>
          <p:nvPr>
            <p:ph type="sldNum" sz="quarter" idx="12"/>
          </p:nvPr>
        </p:nvSpPr>
        <p:spPr/>
        <p:txBody>
          <a:bodyPr/>
          <a:lstStyle/>
          <a:p>
            <a:fld id="{EC1BD4D0-5A8F-4660-87EF-603385D9C7D0}" type="slidenum">
              <a:rPr lang="en-US" smtClean="0"/>
              <a:t>‹#›</a:t>
            </a:fld>
            <a:endParaRPr lang="en-US"/>
          </a:p>
        </p:txBody>
      </p:sp>
    </p:spTree>
    <p:extLst>
      <p:ext uri="{BB962C8B-B14F-4D97-AF65-F5344CB8AC3E}">
        <p14:creationId xmlns:p14="http://schemas.microsoft.com/office/powerpoint/2010/main" val="3464914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BC0E98-B67F-4219-B523-DD315805A4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6C689FF-A7D1-4406-9B79-96B134D2FD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62325B-A606-49F4-A915-3C4C8D522A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95465A-AECE-46EF-9D1C-16A5B88EA331}" type="datetimeFigureOut">
              <a:rPr lang="en-US" smtClean="0"/>
              <a:t>17/11/2025</a:t>
            </a:fld>
            <a:endParaRPr lang="en-US"/>
          </a:p>
        </p:txBody>
      </p:sp>
      <p:sp>
        <p:nvSpPr>
          <p:cNvPr id="5" name="Footer Placeholder 4">
            <a:extLst>
              <a:ext uri="{FF2B5EF4-FFF2-40B4-BE49-F238E27FC236}">
                <a16:creationId xmlns:a16="http://schemas.microsoft.com/office/drawing/2014/main" id="{FD72BE2A-2DEC-4B10-B44A-436B492591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B9D2083-0C58-4048-BDD1-D1CB39EA96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1BD4D0-5A8F-4660-87EF-603385D9C7D0}" type="slidenum">
              <a:rPr lang="en-US" smtClean="0"/>
              <a:t>‹#›</a:t>
            </a:fld>
            <a:endParaRPr lang="en-US"/>
          </a:p>
        </p:txBody>
      </p:sp>
    </p:spTree>
    <p:extLst>
      <p:ext uri="{BB962C8B-B14F-4D97-AF65-F5344CB8AC3E}">
        <p14:creationId xmlns:p14="http://schemas.microsoft.com/office/powerpoint/2010/main" val="16640912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2.png"/><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40E83867-6BD1-4BCF-B106-7B800850CE4B}"/>
              </a:ext>
            </a:extLst>
          </p:cNvPr>
          <p:cNvSpPr/>
          <p:nvPr/>
        </p:nvSpPr>
        <p:spPr>
          <a:xfrm>
            <a:off x="-4141304" y="0"/>
            <a:ext cx="6586330" cy="6857999"/>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Rounded Corners 4">
            <a:extLst>
              <a:ext uri="{FF2B5EF4-FFF2-40B4-BE49-F238E27FC236}">
                <a16:creationId xmlns:a16="http://schemas.microsoft.com/office/drawing/2014/main" id="{3B5EDC6D-EC02-450C-AF56-D6D5AF12AC13}"/>
              </a:ext>
            </a:extLst>
          </p:cNvPr>
          <p:cNvSpPr/>
          <p:nvPr/>
        </p:nvSpPr>
        <p:spPr>
          <a:xfrm>
            <a:off x="-3761961" y="383265"/>
            <a:ext cx="5827644" cy="606802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Rounded Corners 5">
            <a:extLst>
              <a:ext uri="{FF2B5EF4-FFF2-40B4-BE49-F238E27FC236}">
                <a16:creationId xmlns:a16="http://schemas.microsoft.com/office/drawing/2014/main" id="{0E3A5469-C813-4771-A490-E5DE8EB84A2B}"/>
              </a:ext>
            </a:extLst>
          </p:cNvPr>
          <p:cNvSpPr/>
          <p:nvPr/>
        </p:nvSpPr>
        <p:spPr>
          <a:xfrm>
            <a:off x="-3309730" y="869220"/>
            <a:ext cx="4923182" cy="5126251"/>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Rounded Corners 6">
            <a:extLst>
              <a:ext uri="{FF2B5EF4-FFF2-40B4-BE49-F238E27FC236}">
                <a16:creationId xmlns:a16="http://schemas.microsoft.com/office/drawing/2014/main" id="{6A57194F-8416-4E53-BF01-07014AF5C13C}"/>
              </a:ext>
            </a:extLst>
          </p:cNvPr>
          <p:cNvSpPr/>
          <p:nvPr/>
        </p:nvSpPr>
        <p:spPr>
          <a:xfrm>
            <a:off x="-2918791" y="1250755"/>
            <a:ext cx="4167808" cy="4339719"/>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81E8140B-4A90-427A-A088-2A71B25F4B92}"/>
              </a:ext>
            </a:extLst>
          </p:cNvPr>
          <p:cNvSpPr/>
          <p:nvPr/>
        </p:nvSpPr>
        <p:spPr>
          <a:xfrm>
            <a:off x="-2577548" y="1607446"/>
            <a:ext cx="3485322" cy="362908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Rounded Corners 8">
            <a:extLst>
              <a:ext uri="{FF2B5EF4-FFF2-40B4-BE49-F238E27FC236}">
                <a16:creationId xmlns:a16="http://schemas.microsoft.com/office/drawing/2014/main" id="{486BF76F-838D-48B2-9421-89BE8A5C530D}"/>
              </a:ext>
            </a:extLst>
          </p:cNvPr>
          <p:cNvSpPr/>
          <p:nvPr/>
        </p:nvSpPr>
        <p:spPr>
          <a:xfrm>
            <a:off x="-2231750" y="1968899"/>
            <a:ext cx="2793725" cy="2908959"/>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D81CE5F2-3629-4595-904D-D7A8970ED169}"/>
              </a:ext>
            </a:extLst>
          </p:cNvPr>
          <p:cNvSpPr txBox="1"/>
          <p:nvPr/>
        </p:nvSpPr>
        <p:spPr>
          <a:xfrm>
            <a:off x="3353252" y="1823185"/>
            <a:ext cx="8645386" cy="2554545"/>
          </a:xfrm>
          <a:prstGeom prst="rect">
            <a:avLst/>
          </a:prstGeom>
          <a:noFill/>
        </p:spPr>
        <p:txBody>
          <a:bodyPr wrap="square" rtlCol="0">
            <a:spAutoFit/>
          </a:bodyPr>
          <a:lstStyle/>
          <a:p>
            <a:pPr algn="ctr" rtl="1"/>
            <a:r>
              <a:rPr lang="ar-SY" sz="8000" dirty="0">
                <a:solidFill>
                  <a:srgbClr val="385723"/>
                </a:solidFill>
                <a:latin typeface="LANTX" pitchFamily="50" charset="-78"/>
                <a:cs typeface="LANTX" pitchFamily="50" charset="-78"/>
              </a:rPr>
              <a:t>هل يمكن العيش إنجيليّاً؟</a:t>
            </a:r>
            <a:endParaRPr lang="en-US" sz="8000" dirty="0">
              <a:solidFill>
                <a:srgbClr val="385723"/>
              </a:solidFill>
              <a:latin typeface="LANTX" pitchFamily="50" charset="-78"/>
              <a:cs typeface="LANTX" pitchFamily="50" charset="-78"/>
            </a:endParaRPr>
          </a:p>
          <a:p>
            <a:pPr algn="ctr" rtl="1"/>
            <a:endParaRPr lang="ar-SY" sz="8000" dirty="0">
              <a:solidFill>
                <a:srgbClr val="385723"/>
              </a:solidFill>
              <a:latin typeface="LANTX" pitchFamily="50" charset="-78"/>
              <a:cs typeface="LANTX" pitchFamily="50" charset="-78"/>
            </a:endParaRPr>
          </a:p>
        </p:txBody>
      </p:sp>
      <p:sp>
        <p:nvSpPr>
          <p:cNvPr id="12" name="TextBox 11">
            <a:extLst>
              <a:ext uri="{FF2B5EF4-FFF2-40B4-BE49-F238E27FC236}">
                <a16:creationId xmlns:a16="http://schemas.microsoft.com/office/drawing/2014/main" id="{2C5045BC-70C7-475B-A261-888F9F42BB2F}"/>
              </a:ext>
            </a:extLst>
          </p:cNvPr>
          <p:cNvSpPr txBox="1"/>
          <p:nvPr/>
        </p:nvSpPr>
        <p:spPr>
          <a:xfrm>
            <a:off x="2249594" y="3238425"/>
            <a:ext cx="3581400" cy="523220"/>
          </a:xfrm>
          <a:prstGeom prst="rect">
            <a:avLst/>
          </a:prstGeom>
          <a:noFill/>
        </p:spPr>
        <p:txBody>
          <a:bodyPr wrap="square">
            <a:spAutoFit/>
          </a:bodyPr>
          <a:lstStyle/>
          <a:p>
            <a:pPr algn="r" rtl="1"/>
            <a:r>
              <a:rPr lang="ar-SY" sz="2800" dirty="0">
                <a:solidFill>
                  <a:srgbClr val="385723"/>
                </a:solidFill>
                <a:latin typeface="LANTX" pitchFamily="50" charset="-78"/>
                <a:cs typeface="LANTX" pitchFamily="50" charset="-78"/>
              </a:rPr>
              <a:t>الــــــــــــــــأخ كوستي بندلي</a:t>
            </a:r>
            <a:endParaRPr lang="en-US" sz="2800" dirty="0">
              <a:solidFill>
                <a:srgbClr val="385723"/>
              </a:solidFill>
              <a:latin typeface="LANTX" pitchFamily="50" charset="-78"/>
              <a:cs typeface="LANTX" pitchFamily="50" charset="-78"/>
            </a:endParaRPr>
          </a:p>
        </p:txBody>
      </p:sp>
      <p:sp>
        <p:nvSpPr>
          <p:cNvPr id="13" name="TextBox 12">
            <a:extLst>
              <a:ext uri="{FF2B5EF4-FFF2-40B4-BE49-F238E27FC236}">
                <a16:creationId xmlns:a16="http://schemas.microsoft.com/office/drawing/2014/main" id="{12FBE540-6C74-4A8B-838D-1B7AD45F0994}"/>
              </a:ext>
            </a:extLst>
          </p:cNvPr>
          <p:cNvSpPr txBox="1"/>
          <p:nvPr/>
        </p:nvSpPr>
        <p:spPr>
          <a:xfrm rot="5400000">
            <a:off x="932898" y="3232033"/>
            <a:ext cx="2667000" cy="369332"/>
          </a:xfrm>
          <a:prstGeom prst="rect">
            <a:avLst/>
          </a:prstGeom>
          <a:noFill/>
        </p:spPr>
        <p:txBody>
          <a:bodyPr wrap="square" rtlCol="0">
            <a:spAutoFit/>
          </a:bodyPr>
          <a:lstStyle/>
          <a:p>
            <a:pPr algn="ctr" rtl="1"/>
            <a:r>
              <a:rPr lang="ar-SY" dirty="0">
                <a:solidFill>
                  <a:schemeClr val="bg1"/>
                </a:solidFill>
                <a:latin typeface="LANTX" pitchFamily="50" charset="-78"/>
                <a:cs typeface="LANTX" pitchFamily="50" charset="-78"/>
              </a:rPr>
              <a:t>المحاور الأساسية</a:t>
            </a:r>
            <a:endParaRPr lang="en-US" dirty="0">
              <a:solidFill>
                <a:schemeClr val="bg1"/>
              </a:solidFill>
              <a:latin typeface="LANTX" pitchFamily="50" charset="-78"/>
              <a:cs typeface="LANTX" pitchFamily="50" charset="-78"/>
            </a:endParaRPr>
          </a:p>
        </p:txBody>
      </p:sp>
      <p:sp>
        <p:nvSpPr>
          <p:cNvPr id="14" name="TextBox 13">
            <a:extLst>
              <a:ext uri="{FF2B5EF4-FFF2-40B4-BE49-F238E27FC236}">
                <a16:creationId xmlns:a16="http://schemas.microsoft.com/office/drawing/2014/main" id="{014C84F2-6063-4A7F-A38F-9A61012B3BDA}"/>
              </a:ext>
            </a:extLst>
          </p:cNvPr>
          <p:cNvSpPr txBox="1"/>
          <p:nvPr/>
        </p:nvSpPr>
        <p:spPr>
          <a:xfrm rot="5400000">
            <a:off x="511208" y="3232033"/>
            <a:ext cx="2667000" cy="369332"/>
          </a:xfrm>
          <a:prstGeom prst="rect">
            <a:avLst/>
          </a:prstGeom>
          <a:noFill/>
        </p:spPr>
        <p:txBody>
          <a:bodyPr wrap="square" rtlCol="0">
            <a:spAutoFit/>
          </a:bodyPr>
          <a:lstStyle/>
          <a:p>
            <a:pPr algn="ctr" rtl="1"/>
            <a:r>
              <a:rPr lang="ar-SY" dirty="0">
                <a:solidFill>
                  <a:schemeClr val="bg1"/>
                </a:solidFill>
                <a:latin typeface="LANTX" pitchFamily="50" charset="-78"/>
                <a:cs typeface="LANTX" pitchFamily="50" charset="-78"/>
              </a:rPr>
              <a:t>المفاهيم الخاطئة والواقع</a:t>
            </a:r>
            <a:endParaRPr lang="en-US" dirty="0">
              <a:solidFill>
                <a:schemeClr val="bg1"/>
              </a:solidFill>
              <a:latin typeface="LANTX" pitchFamily="50" charset="-78"/>
              <a:cs typeface="LANTX" pitchFamily="50" charset="-78"/>
            </a:endParaRPr>
          </a:p>
        </p:txBody>
      </p:sp>
      <p:sp>
        <p:nvSpPr>
          <p:cNvPr id="15" name="TextBox 14">
            <a:extLst>
              <a:ext uri="{FF2B5EF4-FFF2-40B4-BE49-F238E27FC236}">
                <a16:creationId xmlns:a16="http://schemas.microsoft.com/office/drawing/2014/main" id="{E4BA4C51-52F3-4578-AD26-83C90D7B65B0}"/>
              </a:ext>
            </a:extLst>
          </p:cNvPr>
          <p:cNvSpPr txBox="1"/>
          <p:nvPr/>
        </p:nvSpPr>
        <p:spPr>
          <a:xfrm rot="5400000">
            <a:off x="97734" y="3232033"/>
            <a:ext cx="2667000"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السلوك الإنجيلي</a:t>
            </a:r>
            <a:endParaRPr lang="en-US" dirty="0">
              <a:solidFill>
                <a:schemeClr val="bg1"/>
              </a:solidFill>
              <a:latin typeface="LANTX" pitchFamily="50" charset="-78"/>
              <a:cs typeface="LANTX" pitchFamily="50" charset="-78"/>
            </a:endParaRPr>
          </a:p>
        </p:txBody>
      </p:sp>
      <p:sp>
        <p:nvSpPr>
          <p:cNvPr id="16" name="TextBox 15">
            <a:extLst>
              <a:ext uri="{FF2B5EF4-FFF2-40B4-BE49-F238E27FC236}">
                <a16:creationId xmlns:a16="http://schemas.microsoft.com/office/drawing/2014/main" id="{634CB447-C30D-46F4-B4E7-2C4CDF9508A8}"/>
              </a:ext>
            </a:extLst>
          </p:cNvPr>
          <p:cNvSpPr txBox="1"/>
          <p:nvPr/>
        </p:nvSpPr>
        <p:spPr>
          <a:xfrm rot="5400000">
            <a:off x="-236679" y="3246348"/>
            <a:ext cx="2638370"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مسيرة التحول</a:t>
            </a:r>
            <a:endParaRPr lang="en-US" dirty="0">
              <a:solidFill>
                <a:schemeClr val="bg1"/>
              </a:solidFill>
              <a:latin typeface="LANTX" pitchFamily="50" charset="-78"/>
              <a:cs typeface="LANTX" pitchFamily="50" charset="-78"/>
            </a:endParaRPr>
          </a:p>
        </p:txBody>
      </p:sp>
      <p:sp>
        <p:nvSpPr>
          <p:cNvPr id="17" name="TextBox 16">
            <a:extLst>
              <a:ext uri="{FF2B5EF4-FFF2-40B4-BE49-F238E27FC236}">
                <a16:creationId xmlns:a16="http://schemas.microsoft.com/office/drawing/2014/main" id="{FE1B78F1-D7B6-40C7-8C25-ADB3BCEC0547}"/>
              </a:ext>
            </a:extLst>
          </p:cNvPr>
          <p:cNvSpPr txBox="1"/>
          <p:nvPr/>
        </p:nvSpPr>
        <p:spPr>
          <a:xfrm rot="5400000">
            <a:off x="-574992" y="3246348"/>
            <a:ext cx="2638370"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محبة الأعداء والعفة</a:t>
            </a:r>
            <a:endParaRPr lang="en-US" dirty="0">
              <a:solidFill>
                <a:schemeClr val="bg1"/>
              </a:solidFill>
              <a:latin typeface="LANTX" pitchFamily="50" charset="-78"/>
              <a:cs typeface="LANTX" pitchFamily="50" charset="-78"/>
            </a:endParaRPr>
          </a:p>
        </p:txBody>
      </p:sp>
      <p:sp>
        <p:nvSpPr>
          <p:cNvPr id="3" name="TextBox 2">
            <a:extLst>
              <a:ext uri="{FF2B5EF4-FFF2-40B4-BE49-F238E27FC236}">
                <a16:creationId xmlns:a16="http://schemas.microsoft.com/office/drawing/2014/main" id="{FF08F25A-4F04-5462-C693-B1CDE2B613D2}"/>
              </a:ext>
            </a:extLst>
          </p:cNvPr>
          <p:cNvSpPr txBox="1"/>
          <p:nvPr/>
        </p:nvSpPr>
        <p:spPr>
          <a:xfrm>
            <a:off x="4165870" y="4971533"/>
            <a:ext cx="3860259" cy="769441"/>
          </a:xfrm>
          <a:prstGeom prst="rect">
            <a:avLst/>
          </a:prstGeom>
          <a:noFill/>
        </p:spPr>
        <p:txBody>
          <a:bodyPr wrap="square">
            <a:spAutoFit/>
          </a:bodyPr>
          <a:lstStyle/>
          <a:p>
            <a:pPr marL="0" algn="ctr" defTabSz="914400" rtl="1" eaLnBrk="1" latinLnBrk="0" hangingPunct="1"/>
            <a:r>
              <a:rPr lang="ar-SA" sz="4400" dirty="0">
                <a:solidFill>
                  <a:srgbClr val="385723"/>
                </a:solidFill>
                <a:latin typeface="LANTX" pitchFamily="50" charset="-78"/>
                <a:cs typeface="LANTX" pitchFamily="50" charset="-78"/>
              </a:rPr>
              <a:t>عرض زينة زخّور</a:t>
            </a:r>
            <a:endParaRPr lang="en-US" sz="4400" dirty="0"/>
          </a:p>
        </p:txBody>
      </p:sp>
    </p:spTree>
    <p:extLst>
      <p:ext uri="{BB962C8B-B14F-4D97-AF65-F5344CB8AC3E}">
        <p14:creationId xmlns:p14="http://schemas.microsoft.com/office/powerpoint/2010/main" val="1528248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40E83867-6BD1-4BCF-B106-7B800850CE4B}"/>
              </a:ext>
            </a:extLst>
          </p:cNvPr>
          <p:cNvSpPr/>
          <p:nvPr/>
        </p:nvSpPr>
        <p:spPr>
          <a:xfrm>
            <a:off x="-4141304" y="0"/>
            <a:ext cx="16333304" cy="6857999"/>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Rounded Corners 4">
            <a:extLst>
              <a:ext uri="{FF2B5EF4-FFF2-40B4-BE49-F238E27FC236}">
                <a16:creationId xmlns:a16="http://schemas.microsoft.com/office/drawing/2014/main" id="{3B5EDC6D-EC02-450C-AF56-D6D5AF12AC13}"/>
              </a:ext>
            </a:extLst>
          </p:cNvPr>
          <p:cNvSpPr/>
          <p:nvPr/>
        </p:nvSpPr>
        <p:spPr>
          <a:xfrm>
            <a:off x="-3761961" y="383265"/>
            <a:ext cx="15353796" cy="606802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Rounded Corners 5">
            <a:extLst>
              <a:ext uri="{FF2B5EF4-FFF2-40B4-BE49-F238E27FC236}">
                <a16:creationId xmlns:a16="http://schemas.microsoft.com/office/drawing/2014/main" id="{0E3A5469-C813-4771-A490-E5DE8EB84A2B}"/>
              </a:ext>
            </a:extLst>
          </p:cNvPr>
          <p:cNvSpPr/>
          <p:nvPr/>
        </p:nvSpPr>
        <p:spPr>
          <a:xfrm>
            <a:off x="-3309731" y="869220"/>
            <a:ext cx="14523315" cy="5126251"/>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Rounded Corners 6">
            <a:extLst>
              <a:ext uri="{FF2B5EF4-FFF2-40B4-BE49-F238E27FC236}">
                <a16:creationId xmlns:a16="http://schemas.microsoft.com/office/drawing/2014/main" id="{6A57194F-8416-4E53-BF01-07014AF5C13C}"/>
              </a:ext>
            </a:extLst>
          </p:cNvPr>
          <p:cNvSpPr/>
          <p:nvPr/>
        </p:nvSpPr>
        <p:spPr>
          <a:xfrm>
            <a:off x="-2918792" y="1250755"/>
            <a:ext cx="13734949" cy="4339719"/>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81E8140B-4A90-427A-A088-2A71B25F4B92}"/>
              </a:ext>
            </a:extLst>
          </p:cNvPr>
          <p:cNvSpPr/>
          <p:nvPr/>
        </p:nvSpPr>
        <p:spPr>
          <a:xfrm>
            <a:off x="-2577549" y="1607446"/>
            <a:ext cx="13016575" cy="362908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Rounded Corners 8">
            <a:extLst>
              <a:ext uri="{FF2B5EF4-FFF2-40B4-BE49-F238E27FC236}">
                <a16:creationId xmlns:a16="http://schemas.microsoft.com/office/drawing/2014/main" id="{486BF76F-838D-48B2-9421-89BE8A5C530D}"/>
              </a:ext>
            </a:extLst>
          </p:cNvPr>
          <p:cNvSpPr/>
          <p:nvPr/>
        </p:nvSpPr>
        <p:spPr>
          <a:xfrm>
            <a:off x="-2231750" y="1968899"/>
            <a:ext cx="12292976" cy="2908959"/>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050B29DD-B598-487A-90DB-C756A831E3D4}"/>
              </a:ext>
            </a:extLst>
          </p:cNvPr>
          <p:cNvSpPr txBox="1"/>
          <p:nvPr/>
        </p:nvSpPr>
        <p:spPr>
          <a:xfrm>
            <a:off x="10147300" y="13933"/>
            <a:ext cx="2044700" cy="369332"/>
          </a:xfrm>
          <a:prstGeom prst="rect">
            <a:avLst/>
          </a:prstGeom>
          <a:noFill/>
        </p:spPr>
        <p:txBody>
          <a:bodyPr wrap="square" rtlCol="0">
            <a:spAutoFit/>
          </a:bodyPr>
          <a:lstStyle/>
          <a:p>
            <a:pPr algn="ctr" rtl="1"/>
            <a:r>
              <a:rPr lang="ar-SY" dirty="0">
                <a:solidFill>
                  <a:srgbClr val="385723"/>
                </a:solidFill>
                <a:latin typeface="LANTX" pitchFamily="50" charset="-78"/>
                <a:cs typeface="LANTX" pitchFamily="50" charset="-78"/>
              </a:rPr>
              <a:t>كـــــــــــــ</a:t>
            </a:r>
            <a:r>
              <a:rPr lang="ar-SY" dirty="0">
                <a:solidFill>
                  <a:schemeClr val="bg1"/>
                </a:solidFill>
                <a:latin typeface="LANTX" pitchFamily="50" charset="-78"/>
                <a:cs typeface="LANTX" pitchFamily="50" charset="-78"/>
              </a:rPr>
              <a:t>ـيف نعيش إنجيلياً</a:t>
            </a:r>
          </a:p>
        </p:txBody>
      </p:sp>
      <p:sp>
        <p:nvSpPr>
          <p:cNvPr id="10" name="TextBox 9">
            <a:extLst>
              <a:ext uri="{FF2B5EF4-FFF2-40B4-BE49-F238E27FC236}">
                <a16:creationId xmlns:a16="http://schemas.microsoft.com/office/drawing/2014/main" id="{E96F84E5-4B3B-4C3D-BE8F-BA45BBFCDA39}"/>
              </a:ext>
            </a:extLst>
          </p:cNvPr>
          <p:cNvSpPr txBox="1"/>
          <p:nvPr/>
        </p:nvSpPr>
        <p:spPr>
          <a:xfrm>
            <a:off x="9906000" y="6488668"/>
            <a:ext cx="2286000" cy="369332"/>
          </a:xfrm>
          <a:prstGeom prst="rect">
            <a:avLst/>
          </a:prstGeom>
          <a:noFill/>
        </p:spPr>
        <p:txBody>
          <a:bodyPr wrap="square">
            <a:spAutoFit/>
          </a:bodyPr>
          <a:lstStyle/>
          <a:p>
            <a:pPr algn="r" rtl="1"/>
            <a:r>
              <a:rPr lang="ar-SY" dirty="0">
                <a:solidFill>
                  <a:srgbClr val="385723"/>
                </a:solidFill>
                <a:latin typeface="LANTX" pitchFamily="50" charset="-78"/>
                <a:cs typeface="LANTX" pitchFamily="50" charset="-78"/>
              </a:rPr>
              <a:t>الــــــــــــــــ</a:t>
            </a:r>
            <a:r>
              <a:rPr lang="ar-SY" dirty="0">
                <a:solidFill>
                  <a:schemeClr val="bg1"/>
                </a:solidFill>
                <a:latin typeface="LANTX" pitchFamily="50" charset="-78"/>
                <a:cs typeface="LANTX" pitchFamily="50" charset="-78"/>
              </a:rPr>
              <a:t>أخ كوستي بندلي</a:t>
            </a:r>
            <a:endParaRPr lang="en-US" dirty="0">
              <a:solidFill>
                <a:schemeClr val="bg1"/>
              </a:solidFill>
              <a:latin typeface="LANTX" pitchFamily="50" charset="-78"/>
              <a:cs typeface="LANTX" pitchFamily="50" charset="-78"/>
            </a:endParaRPr>
          </a:p>
        </p:txBody>
      </p:sp>
      <p:sp>
        <p:nvSpPr>
          <p:cNvPr id="11" name="TextBox 10">
            <a:extLst>
              <a:ext uri="{FF2B5EF4-FFF2-40B4-BE49-F238E27FC236}">
                <a16:creationId xmlns:a16="http://schemas.microsoft.com/office/drawing/2014/main" id="{F1ED0043-BF54-45D7-9FEE-F416AA4A8CCF}"/>
              </a:ext>
            </a:extLst>
          </p:cNvPr>
          <p:cNvSpPr txBox="1"/>
          <p:nvPr/>
        </p:nvSpPr>
        <p:spPr>
          <a:xfrm rot="5400000">
            <a:off x="9606642" y="3235948"/>
            <a:ext cx="4339719" cy="369332"/>
          </a:xfrm>
          <a:prstGeom prst="rect">
            <a:avLst/>
          </a:prstGeom>
          <a:noFill/>
        </p:spPr>
        <p:txBody>
          <a:bodyPr wrap="square" rtlCol="0">
            <a:spAutoFit/>
          </a:bodyPr>
          <a:lstStyle/>
          <a:p>
            <a:pPr algn="ctr" rtl="1"/>
            <a:r>
              <a:rPr lang="ar-SY" dirty="0">
                <a:solidFill>
                  <a:schemeClr val="bg1"/>
                </a:solidFill>
                <a:latin typeface="LANTX" pitchFamily="50" charset="-78"/>
                <a:cs typeface="LANTX" pitchFamily="50" charset="-78"/>
              </a:rPr>
              <a:t>المحاور الأساسية</a:t>
            </a:r>
            <a:endParaRPr lang="en-US" dirty="0">
              <a:solidFill>
                <a:schemeClr val="bg1"/>
              </a:solidFill>
              <a:latin typeface="LANTX" pitchFamily="50" charset="-78"/>
              <a:cs typeface="LANTX" pitchFamily="50" charset="-78"/>
            </a:endParaRPr>
          </a:p>
        </p:txBody>
      </p:sp>
      <p:sp>
        <p:nvSpPr>
          <p:cNvPr id="12" name="TextBox 11">
            <a:extLst>
              <a:ext uri="{FF2B5EF4-FFF2-40B4-BE49-F238E27FC236}">
                <a16:creationId xmlns:a16="http://schemas.microsoft.com/office/drawing/2014/main" id="{1BAD33EC-9D32-4C7E-8E09-3C31C09E9FCE}"/>
              </a:ext>
            </a:extLst>
          </p:cNvPr>
          <p:cNvSpPr txBox="1"/>
          <p:nvPr/>
        </p:nvSpPr>
        <p:spPr>
          <a:xfrm rot="5400000">
            <a:off x="8364241" y="3244386"/>
            <a:ext cx="6068020" cy="369332"/>
          </a:xfrm>
          <a:prstGeom prst="rect">
            <a:avLst/>
          </a:prstGeom>
          <a:noFill/>
        </p:spPr>
        <p:txBody>
          <a:bodyPr wrap="square" rtlCol="0">
            <a:spAutoFit/>
          </a:bodyPr>
          <a:lstStyle/>
          <a:p>
            <a:pPr algn="ctr" rtl="1"/>
            <a:r>
              <a:rPr lang="ar-SY" dirty="0">
                <a:solidFill>
                  <a:schemeClr val="bg1"/>
                </a:solidFill>
                <a:latin typeface="LANTX" pitchFamily="50" charset="-78"/>
                <a:cs typeface="LANTX" pitchFamily="50" charset="-78"/>
              </a:rPr>
              <a:t>المفاهيم الخاطئة والواقع</a:t>
            </a:r>
            <a:endParaRPr lang="en-US" dirty="0">
              <a:solidFill>
                <a:schemeClr val="bg1"/>
              </a:solidFill>
              <a:latin typeface="LANTX" pitchFamily="50" charset="-78"/>
              <a:cs typeface="LANTX" pitchFamily="50" charset="-78"/>
            </a:endParaRPr>
          </a:p>
        </p:txBody>
      </p:sp>
      <p:sp>
        <p:nvSpPr>
          <p:cNvPr id="13" name="TextBox 12">
            <a:extLst>
              <a:ext uri="{FF2B5EF4-FFF2-40B4-BE49-F238E27FC236}">
                <a16:creationId xmlns:a16="http://schemas.microsoft.com/office/drawing/2014/main" id="{BECD71A9-3905-4633-B116-64FB9A66EC1F}"/>
              </a:ext>
            </a:extLst>
          </p:cNvPr>
          <p:cNvSpPr txBox="1"/>
          <p:nvPr/>
        </p:nvSpPr>
        <p:spPr>
          <a:xfrm>
            <a:off x="768839" y="2868761"/>
            <a:ext cx="5147186" cy="646331"/>
          </a:xfrm>
          <a:prstGeom prst="rect">
            <a:avLst/>
          </a:prstGeom>
          <a:noFill/>
        </p:spPr>
        <p:txBody>
          <a:bodyPr wrap="square">
            <a:spAutoFit/>
          </a:bodyPr>
          <a:lstStyle/>
          <a:p>
            <a:pPr algn="r"/>
            <a:endParaRPr lang="ar-SY" sz="1800" dirty="0">
              <a:solidFill>
                <a:schemeClr val="bg1"/>
              </a:solidFill>
              <a:latin typeface="LANTX Light" pitchFamily="50" charset="-78"/>
              <a:cs typeface="LANTX Light" pitchFamily="50" charset="-78"/>
            </a:endParaRPr>
          </a:p>
          <a:p>
            <a:pPr algn="r"/>
            <a:endParaRPr lang="ar-SY" sz="1800" dirty="0">
              <a:solidFill>
                <a:schemeClr val="bg1"/>
              </a:solidFill>
              <a:latin typeface="LANTX Light" pitchFamily="50" charset="-78"/>
              <a:cs typeface="LANTX Light" pitchFamily="50" charset="-78"/>
            </a:endParaRPr>
          </a:p>
        </p:txBody>
      </p:sp>
      <p:sp>
        <p:nvSpPr>
          <p:cNvPr id="16" name="TextBox 15">
            <a:extLst>
              <a:ext uri="{FF2B5EF4-FFF2-40B4-BE49-F238E27FC236}">
                <a16:creationId xmlns:a16="http://schemas.microsoft.com/office/drawing/2014/main" id="{5E1016EC-1802-484B-ACA0-0C2871A4BBA2}"/>
              </a:ext>
            </a:extLst>
          </p:cNvPr>
          <p:cNvSpPr txBox="1"/>
          <p:nvPr/>
        </p:nvSpPr>
        <p:spPr>
          <a:xfrm rot="5400000">
            <a:off x="8750090" y="3254668"/>
            <a:ext cx="4529562"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السلوك الإنجيلي</a:t>
            </a:r>
            <a:endParaRPr lang="en-US" dirty="0">
              <a:solidFill>
                <a:schemeClr val="bg1"/>
              </a:solidFill>
              <a:latin typeface="LANTX" pitchFamily="50" charset="-78"/>
              <a:cs typeface="LANTX" pitchFamily="50" charset="-78"/>
            </a:endParaRPr>
          </a:p>
        </p:txBody>
      </p:sp>
      <p:sp>
        <p:nvSpPr>
          <p:cNvPr id="18" name="TextBox 17">
            <a:extLst>
              <a:ext uri="{FF2B5EF4-FFF2-40B4-BE49-F238E27FC236}">
                <a16:creationId xmlns:a16="http://schemas.microsoft.com/office/drawing/2014/main" id="{78AAAEBF-A917-4DFD-BD04-D12B793BB407}"/>
              </a:ext>
            </a:extLst>
          </p:cNvPr>
          <p:cNvSpPr txBox="1"/>
          <p:nvPr/>
        </p:nvSpPr>
        <p:spPr>
          <a:xfrm>
            <a:off x="-4802661" y="3552475"/>
            <a:ext cx="8186056" cy="369332"/>
          </a:xfrm>
          <a:prstGeom prst="rect">
            <a:avLst/>
          </a:prstGeom>
          <a:noFill/>
        </p:spPr>
        <p:txBody>
          <a:bodyPr wrap="square">
            <a:spAutoFit/>
          </a:bodyPr>
          <a:lstStyle/>
          <a:p>
            <a:pPr algn="ctr"/>
            <a:endParaRPr lang="ar-SY" sz="1800" dirty="0">
              <a:cs typeface="DecoType Thuluth" panose="02010000000000000000" pitchFamily="2" charset="-78"/>
            </a:endParaRPr>
          </a:p>
        </p:txBody>
      </p:sp>
      <p:sp>
        <p:nvSpPr>
          <p:cNvPr id="27" name="TextBox 26">
            <a:extLst>
              <a:ext uri="{FF2B5EF4-FFF2-40B4-BE49-F238E27FC236}">
                <a16:creationId xmlns:a16="http://schemas.microsoft.com/office/drawing/2014/main" id="{56706C9D-6A14-43A9-87E2-F4883FCB806E}"/>
              </a:ext>
            </a:extLst>
          </p:cNvPr>
          <p:cNvSpPr txBox="1"/>
          <p:nvPr/>
        </p:nvSpPr>
        <p:spPr>
          <a:xfrm rot="5400000">
            <a:off x="8888018" y="3240353"/>
            <a:ext cx="3499447"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مسيرة التحول</a:t>
            </a:r>
            <a:endParaRPr lang="en-US" dirty="0">
              <a:solidFill>
                <a:schemeClr val="bg1"/>
              </a:solidFill>
              <a:latin typeface="LANTX" pitchFamily="50" charset="-78"/>
              <a:cs typeface="LANTX" pitchFamily="50" charset="-78"/>
            </a:endParaRPr>
          </a:p>
        </p:txBody>
      </p:sp>
      <p:sp>
        <p:nvSpPr>
          <p:cNvPr id="31" name="TextBox 30">
            <a:extLst>
              <a:ext uri="{FF2B5EF4-FFF2-40B4-BE49-F238E27FC236}">
                <a16:creationId xmlns:a16="http://schemas.microsoft.com/office/drawing/2014/main" id="{300454E2-4A29-417D-B4FD-724776651AD2}"/>
              </a:ext>
            </a:extLst>
          </p:cNvPr>
          <p:cNvSpPr txBox="1"/>
          <p:nvPr/>
        </p:nvSpPr>
        <p:spPr>
          <a:xfrm rot="5400000">
            <a:off x="8317673" y="3122178"/>
            <a:ext cx="3887421"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محبة الأعداء والعفة</a:t>
            </a:r>
            <a:endParaRPr lang="en-US" dirty="0">
              <a:solidFill>
                <a:schemeClr val="bg1"/>
              </a:solidFill>
              <a:latin typeface="LANTX" pitchFamily="50" charset="-78"/>
              <a:cs typeface="LANTX" pitchFamily="50" charset="-78"/>
            </a:endParaRPr>
          </a:p>
        </p:txBody>
      </p:sp>
      <p:sp>
        <p:nvSpPr>
          <p:cNvPr id="17" name="TextBox 16">
            <a:extLst>
              <a:ext uri="{FF2B5EF4-FFF2-40B4-BE49-F238E27FC236}">
                <a16:creationId xmlns:a16="http://schemas.microsoft.com/office/drawing/2014/main" id="{43FE81C3-1FCF-4B87-A44A-111CAECC0779}"/>
              </a:ext>
            </a:extLst>
          </p:cNvPr>
          <p:cNvSpPr txBox="1"/>
          <p:nvPr/>
        </p:nvSpPr>
        <p:spPr>
          <a:xfrm rot="5400000">
            <a:off x="7863599" y="3232609"/>
            <a:ext cx="3887421"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طاقة الحب</a:t>
            </a:r>
            <a:endParaRPr lang="en-US" dirty="0">
              <a:solidFill>
                <a:schemeClr val="bg1"/>
              </a:solidFill>
              <a:latin typeface="LANTX" pitchFamily="50" charset="-78"/>
              <a:cs typeface="LANTX" pitchFamily="50" charset="-78"/>
            </a:endParaRPr>
          </a:p>
        </p:txBody>
      </p:sp>
      <p:sp>
        <p:nvSpPr>
          <p:cNvPr id="19" name="TextBox 18">
            <a:extLst>
              <a:ext uri="{FF2B5EF4-FFF2-40B4-BE49-F238E27FC236}">
                <a16:creationId xmlns:a16="http://schemas.microsoft.com/office/drawing/2014/main" id="{0DCF7C6E-F9EE-46C0-84B6-7BC590F09011}"/>
              </a:ext>
            </a:extLst>
          </p:cNvPr>
          <p:cNvSpPr txBox="1"/>
          <p:nvPr/>
        </p:nvSpPr>
        <p:spPr>
          <a:xfrm>
            <a:off x="5614801" y="2046987"/>
            <a:ext cx="3936581" cy="2677656"/>
          </a:xfrm>
          <a:prstGeom prst="rect">
            <a:avLst/>
          </a:prstGeom>
          <a:noFill/>
        </p:spPr>
        <p:txBody>
          <a:bodyPr wrap="square">
            <a:spAutoFit/>
          </a:bodyPr>
          <a:lstStyle/>
          <a:p>
            <a:pPr algn="ctr"/>
            <a:r>
              <a:rPr lang="ar-SY" sz="2400" b="1" dirty="0">
                <a:solidFill>
                  <a:schemeClr val="accent6">
                    <a:lumMod val="75000"/>
                  </a:schemeClr>
                </a:solidFill>
                <a:latin typeface="LANTX" pitchFamily="50" charset="-78"/>
                <a:cs typeface="LANTX" pitchFamily="50" charset="-78"/>
              </a:rPr>
              <a:t>تحرير طاقة الحبّ</a:t>
            </a:r>
          </a:p>
          <a:p>
            <a:pPr algn="ctr"/>
            <a:endParaRPr lang="ar-SY" dirty="0">
              <a:latin typeface="LANTX" pitchFamily="50" charset="-78"/>
              <a:cs typeface="LANTX" pitchFamily="50" charset="-78"/>
            </a:endParaRPr>
          </a:p>
          <a:p>
            <a:pPr algn="r" rtl="1"/>
            <a:r>
              <a:rPr lang="ar-SY" dirty="0">
                <a:solidFill>
                  <a:schemeClr val="accent6">
                    <a:lumMod val="75000"/>
                  </a:schemeClr>
                </a:solidFill>
                <a:latin typeface="LANTX" pitchFamily="50" charset="-78"/>
                <a:cs typeface="LANTX" pitchFamily="50" charset="-78"/>
              </a:rPr>
              <a:t>الحبّ هو الطّاقة الجّوهرية الّتي بدونها يبقى الإنسان دون إنسانيّة.</a:t>
            </a:r>
          </a:p>
          <a:p>
            <a:pPr algn="r"/>
            <a:r>
              <a:rPr lang="ar-SY" dirty="0">
                <a:solidFill>
                  <a:schemeClr val="accent6">
                    <a:lumMod val="75000"/>
                  </a:schemeClr>
                </a:solidFill>
                <a:latin typeface="LANTX" pitchFamily="50" charset="-78"/>
                <a:cs typeface="LANTX" pitchFamily="50" charset="-78"/>
              </a:rPr>
              <a:t>فالمسيح يحرّر هذه الطّاقة من أسر الشّهوة. لتكون قادرة على بناء علاقة أصليّة مع الآخر ليكون رفيقاً وشريكاً، وهنا يَظهر البُعد الإيجابيّ، لأنّ هذا ليس بقاعدة تقيّد الآخرين، بل طريق للحريّة.</a:t>
            </a:r>
          </a:p>
        </p:txBody>
      </p:sp>
      <p:sp>
        <p:nvSpPr>
          <p:cNvPr id="21" name="TextBox 20">
            <a:extLst>
              <a:ext uri="{FF2B5EF4-FFF2-40B4-BE49-F238E27FC236}">
                <a16:creationId xmlns:a16="http://schemas.microsoft.com/office/drawing/2014/main" id="{B3B9D1E8-2693-4E9A-B476-EAD529B00AB9}"/>
              </a:ext>
            </a:extLst>
          </p:cNvPr>
          <p:cNvSpPr txBox="1"/>
          <p:nvPr/>
        </p:nvSpPr>
        <p:spPr>
          <a:xfrm>
            <a:off x="1288059" y="2046987"/>
            <a:ext cx="3936582" cy="2708434"/>
          </a:xfrm>
          <a:prstGeom prst="rect">
            <a:avLst/>
          </a:prstGeom>
          <a:noFill/>
        </p:spPr>
        <p:txBody>
          <a:bodyPr wrap="square">
            <a:spAutoFit/>
          </a:bodyPr>
          <a:lstStyle/>
          <a:p>
            <a:pPr algn="ctr" rtl="1"/>
            <a:r>
              <a:rPr lang="ar-SY" sz="2400" b="1" dirty="0">
                <a:solidFill>
                  <a:schemeClr val="accent6">
                    <a:lumMod val="75000"/>
                  </a:schemeClr>
                </a:solidFill>
                <a:latin typeface="LANTX" pitchFamily="50" charset="-78"/>
                <a:cs typeface="LANTX" pitchFamily="50" charset="-78"/>
              </a:rPr>
              <a:t>محبّة الأعداء</a:t>
            </a:r>
          </a:p>
          <a:p>
            <a:pPr algn="ctr" rtl="1"/>
            <a:endParaRPr lang="ar-SY" dirty="0">
              <a:solidFill>
                <a:schemeClr val="accent6">
                  <a:lumMod val="75000"/>
                </a:schemeClr>
              </a:solidFill>
              <a:latin typeface="LANTX" pitchFamily="50" charset="-78"/>
              <a:cs typeface="LANTX" pitchFamily="50" charset="-78"/>
            </a:endParaRPr>
          </a:p>
          <a:p>
            <a:pPr algn="r" rtl="1"/>
            <a:r>
              <a:rPr lang="ar-SY" dirty="0">
                <a:solidFill>
                  <a:schemeClr val="accent6">
                    <a:lumMod val="75000"/>
                  </a:schemeClr>
                </a:solidFill>
                <a:latin typeface="LANTX" pitchFamily="50" charset="-78"/>
                <a:cs typeface="LANTX" pitchFamily="50" charset="-78"/>
              </a:rPr>
              <a:t>يعتقد البشر أنّ هذه الدّعوة هي لإنكار الواقع الإنسانيّ، لكنّ</a:t>
            </a:r>
            <a:r>
              <a:rPr lang="ar-SY" b="1" dirty="0">
                <a:solidFill>
                  <a:schemeClr val="accent6">
                    <a:lumMod val="75000"/>
                  </a:schemeClr>
                </a:solidFill>
                <a:latin typeface="LANTX" pitchFamily="50" charset="-78"/>
                <a:cs typeface="LANTX" pitchFamily="50" charset="-78"/>
              </a:rPr>
              <a:t> بالحقيقة</a:t>
            </a:r>
            <a:r>
              <a:rPr lang="ar-SY" dirty="0">
                <a:solidFill>
                  <a:schemeClr val="accent6">
                    <a:lumMod val="75000"/>
                  </a:schemeClr>
                </a:solidFill>
                <a:latin typeface="LANTX" pitchFamily="50" charset="-78"/>
                <a:cs typeface="LANTX" pitchFamily="50" charset="-78"/>
              </a:rPr>
              <a:t>، هي تلبّي حاجة إنسانيّة ضروريّة، تُدعى المشاركة.</a:t>
            </a:r>
          </a:p>
          <a:p>
            <a:pPr algn="r" rtl="1"/>
            <a:r>
              <a:rPr lang="ar-SY" dirty="0">
                <a:solidFill>
                  <a:schemeClr val="accent6">
                    <a:lumMod val="75000"/>
                  </a:schemeClr>
                </a:solidFill>
                <a:latin typeface="LANTX" pitchFamily="50" charset="-78"/>
                <a:cs typeface="LANTX" pitchFamily="50" charset="-78"/>
              </a:rPr>
              <a:t>وكما يقول أنطوان دو سانت </a:t>
            </a:r>
            <a:r>
              <a:rPr lang="ar-SY" dirty="0" err="1">
                <a:solidFill>
                  <a:schemeClr val="accent6">
                    <a:lumMod val="75000"/>
                  </a:schemeClr>
                </a:solidFill>
                <a:latin typeface="LANTX" pitchFamily="50" charset="-78"/>
                <a:cs typeface="LANTX" pitchFamily="50" charset="-78"/>
              </a:rPr>
              <a:t>إكزوبيري</a:t>
            </a:r>
            <a:r>
              <a:rPr lang="ar-SY" dirty="0">
                <a:solidFill>
                  <a:schemeClr val="accent6">
                    <a:lumMod val="75000"/>
                  </a:schemeClr>
                </a:solidFill>
                <a:latin typeface="LANTX" pitchFamily="50" charset="-78"/>
                <a:cs typeface="LANTX" pitchFamily="50" charset="-78"/>
              </a:rPr>
              <a:t>،                    </a:t>
            </a:r>
          </a:p>
          <a:p>
            <a:pPr algn="ctr" rtl="1"/>
            <a:r>
              <a:rPr lang="ar-SY" sz="2800" dirty="0">
                <a:solidFill>
                  <a:schemeClr val="accent6">
                    <a:lumMod val="75000"/>
                  </a:schemeClr>
                </a:solidFill>
                <a:latin typeface="LANTX" pitchFamily="50" charset="-78"/>
                <a:cs typeface="LANTX" pitchFamily="50" charset="-78"/>
              </a:rPr>
              <a:t>كيف السّبيل لأكون إن لم أشارك؟</a:t>
            </a:r>
          </a:p>
        </p:txBody>
      </p:sp>
    </p:spTree>
    <p:extLst>
      <p:ext uri="{BB962C8B-B14F-4D97-AF65-F5344CB8AC3E}">
        <p14:creationId xmlns:p14="http://schemas.microsoft.com/office/powerpoint/2010/main" val="119257937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40E83867-6BD1-4BCF-B106-7B800850CE4B}"/>
              </a:ext>
            </a:extLst>
          </p:cNvPr>
          <p:cNvSpPr/>
          <p:nvPr/>
        </p:nvSpPr>
        <p:spPr>
          <a:xfrm>
            <a:off x="-4141304" y="0"/>
            <a:ext cx="16333304" cy="6857999"/>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Rounded Corners 4">
            <a:extLst>
              <a:ext uri="{FF2B5EF4-FFF2-40B4-BE49-F238E27FC236}">
                <a16:creationId xmlns:a16="http://schemas.microsoft.com/office/drawing/2014/main" id="{3B5EDC6D-EC02-450C-AF56-D6D5AF12AC13}"/>
              </a:ext>
            </a:extLst>
          </p:cNvPr>
          <p:cNvSpPr/>
          <p:nvPr/>
        </p:nvSpPr>
        <p:spPr>
          <a:xfrm>
            <a:off x="-3761961" y="383265"/>
            <a:ext cx="15353796" cy="606802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Rounded Corners 5">
            <a:extLst>
              <a:ext uri="{FF2B5EF4-FFF2-40B4-BE49-F238E27FC236}">
                <a16:creationId xmlns:a16="http://schemas.microsoft.com/office/drawing/2014/main" id="{0E3A5469-C813-4771-A490-E5DE8EB84A2B}"/>
              </a:ext>
            </a:extLst>
          </p:cNvPr>
          <p:cNvSpPr/>
          <p:nvPr/>
        </p:nvSpPr>
        <p:spPr>
          <a:xfrm>
            <a:off x="-3309731" y="869220"/>
            <a:ext cx="14523315" cy="5126251"/>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Rounded Corners 6">
            <a:extLst>
              <a:ext uri="{FF2B5EF4-FFF2-40B4-BE49-F238E27FC236}">
                <a16:creationId xmlns:a16="http://schemas.microsoft.com/office/drawing/2014/main" id="{6A57194F-8416-4E53-BF01-07014AF5C13C}"/>
              </a:ext>
            </a:extLst>
          </p:cNvPr>
          <p:cNvSpPr/>
          <p:nvPr/>
        </p:nvSpPr>
        <p:spPr>
          <a:xfrm>
            <a:off x="-2918792" y="1250755"/>
            <a:ext cx="13734949" cy="4339719"/>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81E8140B-4A90-427A-A088-2A71B25F4B92}"/>
              </a:ext>
            </a:extLst>
          </p:cNvPr>
          <p:cNvSpPr/>
          <p:nvPr/>
        </p:nvSpPr>
        <p:spPr>
          <a:xfrm>
            <a:off x="-2577549" y="1607446"/>
            <a:ext cx="13016575" cy="362908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Rounded Corners 8">
            <a:extLst>
              <a:ext uri="{FF2B5EF4-FFF2-40B4-BE49-F238E27FC236}">
                <a16:creationId xmlns:a16="http://schemas.microsoft.com/office/drawing/2014/main" id="{486BF76F-838D-48B2-9421-89BE8A5C530D}"/>
              </a:ext>
            </a:extLst>
          </p:cNvPr>
          <p:cNvSpPr/>
          <p:nvPr/>
        </p:nvSpPr>
        <p:spPr>
          <a:xfrm>
            <a:off x="-2231750" y="1968899"/>
            <a:ext cx="12292976" cy="2908959"/>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050B29DD-B598-487A-90DB-C756A831E3D4}"/>
              </a:ext>
            </a:extLst>
          </p:cNvPr>
          <p:cNvSpPr txBox="1"/>
          <p:nvPr/>
        </p:nvSpPr>
        <p:spPr>
          <a:xfrm>
            <a:off x="10147300" y="13933"/>
            <a:ext cx="2044700" cy="369332"/>
          </a:xfrm>
          <a:prstGeom prst="rect">
            <a:avLst/>
          </a:prstGeom>
          <a:noFill/>
        </p:spPr>
        <p:txBody>
          <a:bodyPr wrap="square" rtlCol="0">
            <a:spAutoFit/>
          </a:bodyPr>
          <a:lstStyle/>
          <a:p>
            <a:pPr algn="ctr" rtl="1"/>
            <a:r>
              <a:rPr lang="ar-SY" dirty="0">
                <a:solidFill>
                  <a:srgbClr val="385723"/>
                </a:solidFill>
                <a:latin typeface="LANTX" pitchFamily="50" charset="-78"/>
                <a:cs typeface="LANTX" pitchFamily="50" charset="-78"/>
              </a:rPr>
              <a:t>كـــــــــــــ</a:t>
            </a:r>
            <a:r>
              <a:rPr lang="ar-SY" dirty="0">
                <a:solidFill>
                  <a:schemeClr val="bg1"/>
                </a:solidFill>
                <a:latin typeface="LANTX" pitchFamily="50" charset="-78"/>
                <a:cs typeface="LANTX" pitchFamily="50" charset="-78"/>
              </a:rPr>
              <a:t>ـيف نعيش إنجيلياً</a:t>
            </a:r>
          </a:p>
        </p:txBody>
      </p:sp>
      <p:sp>
        <p:nvSpPr>
          <p:cNvPr id="10" name="TextBox 9">
            <a:extLst>
              <a:ext uri="{FF2B5EF4-FFF2-40B4-BE49-F238E27FC236}">
                <a16:creationId xmlns:a16="http://schemas.microsoft.com/office/drawing/2014/main" id="{E96F84E5-4B3B-4C3D-BE8F-BA45BBFCDA39}"/>
              </a:ext>
            </a:extLst>
          </p:cNvPr>
          <p:cNvSpPr txBox="1"/>
          <p:nvPr/>
        </p:nvSpPr>
        <p:spPr>
          <a:xfrm>
            <a:off x="9906000" y="6488668"/>
            <a:ext cx="2286000" cy="369332"/>
          </a:xfrm>
          <a:prstGeom prst="rect">
            <a:avLst/>
          </a:prstGeom>
          <a:noFill/>
        </p:spPr>
        <p:txBody>
          <a:bodyPr wrap="square">
            <a:spAutoFit/>
          </a:bodyPr>
          <a:lstStyle/>
          <a:p>
            <a:pPr algn="r" rtl="1"/>
            <a:r>
              <a:rPr lang="ar-SY" dirty="0">
                <a:solidFill>
                  <a:srgbClr val="385723"/>
                </a:solidFill>
                <a:latin typeface="LANTX" pitchFamily="50" charset="-78"/>
                <a:cs typeface="LANTX" pitchFamily="50" charset="-78"/>
              </a:rPr>
              <a:t>الــــــــــــــــ</a:t>
            </a:r>
            <a:r>
              <a:rPr lang="ar-SY" dirty="0">
                <a:solidFill>
                  <a:schemeClr val="bg1"/>
                </a:solidFill>
                <a:latin typeface="LANTX" pitchFamily="50" charset="-78"/>
                <a:cs typeface="LANTX" pitchFamily="50" charset="-78"/>
              </a:rPr>
              <a:t>أخ كوستي بندلي</a:t>
            </a:r>
            <a:endParaRPr lang="en-US" dirty="0">
              <a:solidFill>
                <a:schemeClr val="bg1"/>
              </a:solidFill>
              <a:latin typeface="LANTX" pitchFamily="50" charset="-78"/>
              <a:cs typeface="LANTX" pitchFamily="50" charset="-78"/>
            </a:endParaRPr>
          </a:p>
        </p:txBody>
      </p:sp>
      <p:sp>
        <p:nvSpPr>
          <p:cNvPr id="11" name="TextBox 10">
            <a:extLst>
              <a:ext uri="{FF2B5EF4-FFF2-40B4-BE49-F238E27FC236}">
                <a16:creationId xmlns:a16="http://schemas.microsoft.com/office/drawing/2014/main" id="{F1ED0043-BF54-45D7-9FEE-F416AA4A8CCF}"/>
              </a:ext>
            </a:extLst>
          </p:cNvPr>
          <p:cNvSpPr txBox="1"/>
          <p:nvPr/>
        </p:nvSpPr>
        <p:spPr>
          <a:xfrm rot="5400000">
            <a:off x="9606642" y="3235948"/>
            <a:ext cx="4339719" cy="369332"/>
          </a:xfrm>
          <a:prstGeom prst="rect">
            <a:avLst/>
          </a:prstGeom>
          <a:noFill/>
        </p:spPr>
        <p:txBody>
          <a:bodyPr wrap="square" rtlCol="0">
            <a:spAutoFit/>
          </a:bodyPr>
          <a:lstStyle/>
          <a:p>
            <a:pPr algn="ctr" rtl="1"/>
            <a:r>
              <a:rPr lang="ar-SY" dirty="0">
                <a:solidFill>
                  <a:schemeClr val="bg1"/>
                </a:solidFill>
                <a:latin typeface="LANTX" pitchFamily="50" charset="-78"/>
                <a:cs typeface="LANTX" pitchFamily="50" charset="-78"/>
              </a:rPr>
              <a:t>المحاور الأساسية</a:t>
            </a:r>
            <a:endParaRPr lang="en-US" dirty="0">
              <a:solidFill>
                <a:schemeClr val="bg1"/>
              </a:solidFill>
              <a:latin typeface="LANTX" pitchFamily="50" charset="-78"/>
              <a:cs typeface="LANTX" pitchFamily="50" charset="-78"/>
            </a:endParaRPr>
          </a:p>
        </p:txBody>
      </p:sp>
      <p:sp>
        <p:nvSpPr>
          <p:cNvPr id="12" name="TextBox 11">
            <a:extLst>
              <a:ext uri="{FF2B5EF4-FFF2-40B4-BE49-F238E27FC236}">
                <a16:creationId xmlns:a16="http://schemas.microsoft.com/office/drawing/2014/main" id="{1BAD33EC-9D32-4C7E-8E09-3C31C09E9FCE}"/>
              </a:ext>
            </a:extLst>
          </p:cNvPr>
          <p:cNvSpPr txBox="1"/>
          <p:nvPr/>
        </p:nvSpPr>
        <p:spPr>
          <a:xfrm rot="5400000">
            <a:off x="8364241" y="3244386"/>
            <a:ext cx="6068020" cy="369332"/>
          </a:xfrm>
          <a:prstGeom prst="rect">
            <a:avLst/>
          </a:prstGeom>
          <a:noFill/>
        </p:spPr>
        <p:txBody>
          <a:bodyPr wrap="square" rtlCol="0">
            <a:spAutoFit/>
          </a:bodyPr>
          <a:lstStyle/>
          <a:p>
            <a:pPr algn="ctr" rtl="1"/>
            <a:r>
              <a:rPr lang="ar-SY" dirty="0">
                <a:solidFill>
                  <a:schemeClr val="bg1"/>
                </a:solidFill>
                <a:latin typeface="LANTX" pitchFamily="50" charset="-78"/>
                <a:cs typeface="LANTX" pitchFamily="50" charset="-78"/>
              </a:rPr>
              <a:t>المفاهيم الخاطئة والواقع</a:t>
            </a:r>
            <a:endParaRPr lang="en-US" dirty="0">
              <a:solidFill>
                <a:schemeClr val="bg1"/>
              </a:solidFill>
              <a:latin typeface="LANTX" pitchFamily="50" charset="-78"/>
              <a:cs typeface="LANTX" pitchFamily="50" charset="-78"/>
            </a:endParaRPr>
          </a:p>
        </p:txBody>
      </p:sp>
      <p:sp>
        <p:nvSpPr>
          <p:cNvPr id="13" name="TextBox 12">
            <a:extLst>
              <a:ext uri="{FF2B5EF4-FFF2-40B4-BE49-F238E27FC236}">
                <a16:creationId xmlns:a16="http://schemas.microsoft.com/office/drawing/2014/main" id="{BECD71A9-3905-4633-B116-64FB9A66EC1F}"/>
              </a:ext>
            </a:extLst>
          </p:cNvPr>
          <p:cNvSpPr txBox="1"/>
          <p:nvPr/>
        </p:nvSpPr>
        <p:spPr>
          <a:xfrm>
            <a:off x="768839" y="2868761"/>
            <a:ext cx="5147186" cy="646331"/>
          </a:xfrm>
          <a:prstGeom prst="rect">
            <a:avLst/>
          </a:prstGeom>
          <a:noFill/>
        </p:spPr>
        <p:txBody>
          <a:bodyPr wrap="square">
            <a:spAutoFit/>
          </a:bodyPr>
          <a:lstStyle/>
          <a:p>
            <a:pPr algn="r"/>
            <a:endParaRPr lang="ar-SY" sz="1800" dirty="0">
              <a:solidFill>
                <a:schemeClr val="bg1"/>
              </a:solidFill>
              <a:latin typeface="LANTX Light" pitchFamily="50" charset="-78"/>
              <a:cs typeface="LANTX Light" pitchFamily="50" charset="-78"/>
            </a:endParaRPr>
          </a:p>
          <a:p>
            <a:pPr algn="r"/>
            <a:endParaRPr lang="ar-SY" sz="1800" dirty="0">
              <a:solidFill>
                <a:schemeClr val="bg1"/>
              </a:solidFill>
              <a:latin typeface="LANTX Light" pitchFamily="50" charset="-78"/>
              <a:cs typeface="LANTX Light" pitchFamily="50" charset="-78"/>
            </a:endParaRPr>
          </a:p>
        </p:txBody>
      </p:sp>
      <p:sp>
        <p:nvSpPr>
          <p:cNvPr id="16" name="TextBox 15">
            <a:extLst>
              <a:ext uri="{FF2B5EF4-FFF2-40B4-BE49-F238E27FC236}">
                <a16:creationId xmlns:a16="http://schemas.microsoft.com/office/drawing/2014/main" id="{5E1016EC-1802-484B-ACA0-0C2871A4BBA2}"/>
              </a:ext>
            </a:extLst>
          </p:cNvPr>
          <p:cNvSpPr txBox="1"/>
          <p:nvPr/>
        </p:nvSpPr>
        <p:spPr>
          <a:xfrm rot="5400000">
            <a:off x="8750090" y="3254668"/>
            <a:ext cx="4529562"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السلوك الإنجيلي</a:t>
            </a:r>
            <a:endParaRPr lang="en-US" dirty="0">
              <a:solidFill>
                <a:schemeClr val="bg1"/>
              </a:solidFill>
              <a:latin typeface="LANTX" pitchFamily="50" charset="-78"/>
              <a:cs typeface="LANTX" pitchFamily="50" charset="-78"/>
            </a:endParaRPr>
          </a:p>
        </p:txBody>
      </p:sp>
      <p:sp>
        <p:nvSpPr>
          <p:cNvPr id="18" name="TextBox 17">
            <a:extLst>
              <a:ext uri="{FF2B5EF4-FFF2-40B4-BE49-F238E27FC236}">
                <a16:creationId xmlns:a16="http://schemas.microsoft.com/office/drawing/2014/main" id="{78AAAEBF-A917-4DFD-BD04-D12B793BB407}"/>
              </a:ext>
            </a:extLst>
          </p:cNvPr>
          <p:cNvSpPr txBox="1"/>
          <p:nvPr/>
        </p:nvSpPr>
        <p:spPr>
          <a:xfrm>
            <a:off x="-4802661" y="3552475"/>
            <a:ext cx="8186056" cy="369332"/>
          </a:xfrm>
          <a:prstGeom prst="rect">
            <a:avLst/>
          </a:prstGeom>
          <a:noFill/>
        </p:spPr>
        <p:txBody>
          <a:bodyPr wrap="square">
            <a:spAutoFit/>
          </a:bodyPr>
          <a:lstStyle/>
          <a:p>
            <a:pPr algn="ctr"/>
            <a:endParaRPr lang="ar-SY" sz="1800" dirty="0">
              <a:cs typeface="DecoType Thuluth" panose="02010000000000000000" pitchFamily="2" charset="-78"/>
            </a:endParaRPr>
          </a:p>
        </p:txBody>
      </p:sp>
      <p:sp>
        <p:nvSpPr>
          <p:cNvPr id="27" name="TextBox 26">
            <a:extLst>
              <a:ext uri="{FF2B5EF4-FFF2-40B4-BE49-F238E27FC236}">
                <a16:creationId xmlns:a16="http://schemas.microsoft.com/office/drawing/2014/main" id="{56706C9D-6A14-43A9-87E2-F4883FCB806E}"/>
              </a:ext>
            </a:extLst>
          </p:cNvPr>
          <p:cNvSpPr txBox="1"/>
          <p:nvPr/>
        </p:nvSpPr>
        <p:spPr>
          <a:xfrm rot="5400000">
            <a:off x="8888018" y="3240353"/>
            <a:ext cx="3499447"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مسيرة التحول</a:t>
            </a:r>
            <a:endParaRPr lang="en-US" dirty="0">
              <a:solidFill>
                <a:schemeClr val="bg1"/>
              </a:solidFill>
              <a:latin typeface="LANTX" pitchFamily="50" charset="-78"/>
              <a:cs typeface="LANTX" pitchFamily="50" charset="-78"/>
            </a:endParaRPr>
          </a:p>
        </p:txBody>
      </p:sp>
      <p:sp>
        <p:nvSpPr>
          <p:cNvPr id="31" name="TextBox 30">
            <a:extLst>
              <a:ext uri="{FF2B5EF4-FFF2-40B4-BE49-F238E27FC236}">
                <a16:creationId xmlns:a16="http://schemas.microsoft.com/office/drawing/2014/main" id="{300454E2-4A29-417D-B4FD-724776651AD2}"/>
              </a:ext>
            </a:extLst>
          </p:cNvPr>
          <p:cNvSpPr txBox="1"/>
          <p:nvPr/>
        </p:nvSpPr>
        <p:spPr>
          <a:xfrm rot="5400000">
            <a:off x="8317673" y="3122178"/>
            <a:ext cx="3887421"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محبة الأعداء والعفة</a:t>
            </a:r>
            <a:endParaRPr lang="en-US" dirty="0">
              <a:solidFill>
                <a:schemeClr val="bg1"/>
              </a:solidFill>
              <a:latin typeface="LANTX" pitchFamily="50" charset="-78"/>
              <a:cs typeface="LANTX" pitchFamily="50" charset="-78"/>
            </a:endParaRPr>
          </a:p>
        </p:txBody>
      </p:sp>
      <p:sp>
        <p:nvSpPr>
          <p:cNvPr id="17" name="TextBox 16">
            <a:extLst>
              <a:ext uri="{FF2B5EF4-FFF2-40B4-BE49-F238E27FC236}">
                <a16:creationId xmlns:a16="http://schemas.microsoft.com/office/drawing/2014/main" id="{43FE81C3-1FCF-4B87-A44A-111CAECC0779}"/>
              </a:ext>
            </a:extLst>
          </p:cNvPr>
          <p:cNvSpPr txBox="1"/>
          <p:nvPr/>
        </p:nvSpPr>
        <p:spPr>
          <a:xfrm rot="5400000">
            <a:off x="7863599" y="3232609"/>
            <a:ext cx="3887421"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طاقة الحب</a:t>
            </a:r>
            <a:endParaRPr lang="en-US" dirty="0">
              <a:solidFill>
                <a:schemeClr val="bg1"/>
              </a:solidFill>
              <a:latin typeface="LANTX" pitchFamily="50" charset="-78"/>
              <a:cs typeface="LANTX" pitchFamily="50" charset="-78"/>
            </a:endParaRPr>
          </a:p>
        </p:txBody>
      </p:sp>
      <p:sp>
        <p:nvSpPr>
          <p:cNvPr id="20" name="TextBox 19">
            <a:extLst>
              <a:ext uri="{FF2B5EF4-FFF2-40B4-BE49-F238E27FC236}">
                <a16:creationId xmlns:a16="http://schemas.microsoft.com/office/drawing/2014/main" id="{E2AF3D3D-DEFC-41C6-8A2F-1C9919EB6B16}"/>
              </a:ext>
            </a:extLst>
          </p:cNvPr>
          <p:cNvSpPr txBox="1"/>
          <p:nvPr/>
        </p:nvSpPr>
        <p:spPr>
          <a:xfrm>
            <a:off x="921239" y="3021161"/>
            <a:ext cx="5147186" cy="646331"/>
          </a:xfrm>
          <a:prstGeom prst="rect">
            <a:avLst/>
          </a:prstGeom>
          <a:noFill/>
        </p:spPr>
        <p:txBody>
          <a:bodyPr wrap="square">
            <a:spAutoFit/>
          </a:bodyPr>
          <a:lstStyle/>
          <a:p>
            <a:pPr algn="r"/>
            <a:endParaRPr lang="ar-SY" sz="1800" dirty="0">
              <a:solidFill>
                <a:schemeClr val="bg1"/>
              </a:solidFill>
              <a:latin typeface="LANTX Light" pitchFamily="50" charset="-78"/>
              <a:cs typeface="LANTX Light" pitchFamily="50" charset="-78"/>
            </a:endParaRPr>
          </a:p>
          <a:p>
            <a:pPr algn="r"/>
            <a:endParaRPr lang="ar-SY" sz="1800" dirty="0">
              <a:solidFill>
                <a:schemeClr val="bg1"/>
              </a:solidFill>
              <a:latin typeface="LANTX Light" pitchFamily="50" charset="-78"/>
              <a:cs typeface="LANTX Light" pitchFamily="50" charset="-78"/>
            </a:endParaRPr>
          </a:p>
        </p:txBody>
      </p:sp>
      <p:sp>
        <p:nvSpPr>
          <p:cNvPr id="22" name="TextBox 21">
            <a:extLst>
              <a:ext uri="{FF2B5EF4-FFF2-40B4-BE49-F238E27FC236}">
                <a16:creationId xmlns:a16="http://schemas.microsoft.com/office/drawing/2014/main" id="{A9651317-7174-49B0-ACD2-CB387805F1F2}"/>
              </a:ext>
            </a:extLst>
          </p:cNvPr>
          <p:cNvSpPr txBox="1"/>
          <p:nvPr/>
        </p:nvSpPr>
        <p:spPr>
          <a:xfrm>
            <a:off x="1073639" y="3173561"/>
            <a:ext cx="5147186" cy="646331"/>
          </a:xfrm>
          <a:prstGeom prst="rect">
            <a:avLst/>
          </a:prstGeom>
          <a:noFill/>
        </p:spPr>
        <p:txBody>
          <a:bodyPr wrap="square">
            <a:spAutoFit/>
          </a:bodyPr>
          <a:lstStyle/>
          <a:p>
            <a:pPr algn="r"/>
            <a:endParaRPr lang="ar-SY" sz="1800" dirty="0">
              <a:solidFill>
                <a:schemeClr val="bg1"/>
              </a:solidFill>
              <a:latin typeface="LANTX Light" pitchFamily="50" charset="-78"/>
              <a:cs typeface="LANTX Light" pitchFamily="50" charset="-78"/>
            </a:endParaRPr>
          </a:p>
          <a:p>
            <a:pPr algn="r"/>
            <a:endParaRPr lang="ar-SY" sz="1800" dirty="0">
              <a:solidFill>
                <a:schemeClr val="bg1"/>
              </a:solidFill>
              <a:latin typeface="LANTX Light" pitchFamily="50" charset="-78"/>
              <a:cs typeface="LANTX Light" pitchFamily="50" charset="-78"/>
            </a:endParaRPr>
          </a:p>
        </p:txBody>
      </p:sp>
      <p:sp>
        <p:nvSpPr>
          <p:cNvPr id="3" name="TextBox 2">
            <a:extLst>
              <a:ext uri="{FF2B5EF4-FFF2-40B4-BE49-F238E27FC236}">
                <a16:creationId xmlns:a16="http://schemas.microsoft.com/office/drawing/2014/main" id="{66509871-22F8-4295-9069-80124FC50C6D}"/>
              </a:ext>
            </a:extLst>
          </p:cNvPr>
          <p:cNvSpPr txBox="1"/>
          <p:nvPr/>
        </p:nvSpPr>
        <p:spPr>
          <a:xfrm>
            <a:off x="4182977" y="2146672"/>
            <a:ext cx="4001729" cy="2308324"/>
          </a:xfrm>
          <a:prstGeom prst="rect">
            <a:avLst/>
          </a:prstGeom>
          <a:noFill/>
        </p:spPr>
        <p:txBody>
          <a:bodyPr wrap="square" rtlCol="0">
            <a:spAutoFit/>
          </a:bodyPr>
          <a:lstStyle/>
          <a:p>
            <a:pPr algn="ctr" rtl="1"/>
            <a:r>
              <a:rPr lang="ar-SY" dirty="0">
                <a:solidFill>
                  <a:schemeClr val="accent6">
                    <a:lumMod val="75000"/>
                  </a:schemeClr>
                </a:solidFill>
                <a:latin typeface="LANTX" pitchFamily="50" charset="-78"/>
                <a:cs typeface="LANTX" pitchFamily="50" charset="-78"/>
              </a:rPr>
              <a:t>الإنسان يتحقّق وجوده فقط عبر شبكة من العلاقات.</a:t>
            </a:r>
          </a:p>
          <a:p>
            <a:pPr algn="ctr" rtl="1"/>
            <a:r>
              <a:rPr lang="ar-SY" dirty="0">
                <a:solidFill>
                  <a:schemeClr val="accent6">
                    <a:lumMod val="75000"/>
                  </a:schemeClr>
                </a:solidFill>
                <a:latin typeface="LANTX" pitchFamily="50" charset="-78"/>
                <a:cs typeface="LANTX" pitchFamily="50" charset="-78"/>
              </a:rPr>
              <a:t>وإن رَفض الآخر، فيكون قد لغى سبب وجوده، </a:t>
            </a:r>
          </a:p>
          <a:p>
            <a:pPr algn="ctr" rtl="1"/>
            <a:r>
              <a:rPr lang="ar-SY" dirty="0">
                <a:solidFill>
                  <a:schemeClr val="accent6">
                    <a:lumMod val="75000"/>
                  </a:schemeClr>
                </a:solidFill>
                <a:latin typeface="LANTX" pitchFamily="50" charset="-78"/>
                <a:cs typeface="LANTX" pitchFamily="50" charset="-78"/>
              </a:rPr>
              <a:t>لأنّه وبكلّ بساطة، إقصاء ورفض للآخر</a:t>
            </a:r>
          </a:p>
          <a:p>
            <a:pPr algn="ctr" rtl="1"/>
            <a:r>
              <a:rPr lang="ar-SY" dirty="0">
                <a:solidFill>
                  <a:schemeClr val="accent6">
                    <a:lumMod val="75000"/>
                  </a:schemeClr>
                </a:solidFill>
                <a:latin typeface="LANTX" pitchFamily="50" charset="-78"/>
                <a:cs typeface="LANTX" pitchFamily="50" charset="-78"/>
              </a:rPr>
              <a:t>أيّ انتحار معنويّ</a:t>
            </a:r>
          </a:p>
          <a:p>
            <a:pPr algn="ctr" rtl="1"/>
            <a:r>
              <a:rPr lang="ar-SY" dirty="0">
                <a:solidFill>
                  <a:schemeClr val="accent6">
                    <a:lumMod val="75000"/>
                  </a:schemeClr>
                </a:solidFill>
                <a:latin typeface="LANTX" pitchFamily="50" charset="-78"/>
                <a:cs typeface="LANTX" pitchFamily="50" charset="-78"/>
              </a:rPr>
              <a:t>أي محبّة الأعداء ليست مستحيلة، بل تلبية حاجة الإنسان العميقة ليكون </a:t>
            </a:r>
          </a:p>
          <a:p>
            <a:pPr algn="ctr" rtl="1"/>
            <a:r>
              <a:rPr lang="ar-SY" dirty="0">
                <a:solidFill>
                  <a:schemeClr val="accent6">
                    <a:lumMod val="75000"/>
                  </a:schemeClr>
                </a:solidFill>
                <a:latin typeface="LANTX" pitchFamily="50" charset="-78"/>
                <a:cs typeface="LANTX" pitchFamily="50" charset="-78"/>
              </a:rPr>
              <a:t>إنسان كامل.</a:t>
            </a:r>
            <a:endParaRPr lang="en-US" dirty="0">
              <a:solidFill>
                <a:schemeClr val="accent6">
                  <a:lumMod val="75000"/>
                </a:schemeClr>
              </a:solidFill>
              <a:latin typeface="LANTX" pitchFamily="50" charset="-78"/>
              <a:cs typeface="LANTX" pitchFamily="50" charset="-78"/>
            </a:endParaRPr>
          </a:p>
        </p:txBody>
      </p:sp>
    </p:spTree>
    <p:extLst>
      <p:ext uri="{BB962C8B-B14F-4D97-AF65-F5344CB8AC3E}">
        <p14:creationId xmlns:p14="http://schemas.microsoft.com/office/powerpoint/2010/main" val="142660344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40E83867-6BD1-4BCF-B106-7B800850CE4B}"/>
              </a:ext>
            </a:extLst>
          </p:cNvPr>
          <p:cNvSpPr/>
          <p:nvPr/>
        </p:nvSpPr>
        <p:spPr>
          <a:xfrm>
            <a:off x="-4141304" y="0"/>
            <a:ext cx="16333304" cy="6857999"/>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Rounded Corners 4">
            <a:extLst>
              <a:ext uri="{FF2B5EF4-FFF2-40B4-BE49-F238E27FC236}">
                <a16:creationId xmlns:a16="http://schemas.microsoft.com/office/drawing/2014/main" id="{3B5EDC6D-EC02-450C-AF56-D6D5AF12AC13}"/>
              </a:ext>
            </a:extLst>
          </p:cNvPr>
          <p:cNvSpPr/>
          <p:nvPr/>
        </p:nvSpPr>
        <p:spPr>
          <a:xfrm>
            <a:off x="-3761961" y="383265"/>
            <a:ext cx="15353796" cy="606802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Rounded Corners 5">
            <a:extLst>
              <a:ext uri="{FF2B5EF4-FFF2-40B4-BE49-F238E27FC236}">
                <a16:creationId xmlns:a16="http://schemas.microsoft.com/office/drawing/2014/main" id="{0E3A5469-C813-4771-A490-E5DE8EB84A2B}"/>
              </a:ext>
            </a:extLst>
          </p:cNvPr>
          <p:cNvSpPr/>
          <p:nvPr/>
        </p:nvSpPr>
        <p:spPr>
          <a:xfrm>
            <a:off x="-3309731" y="869220"/>
            <a:ext cx="14523315" cy="5126251"/>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Rounded Corners 6">
            <a:extLst>
              <a:ext uri="{FF2B5EF4-FFF2-40B4-BE49-F238E27FC236}">
                <a16:creationId xmlns:a16="http://schemas.microsoft.com/office/drawing/2014/main" id="{6A57194F-8416-4E53-BF01-07014AF5C13C}"/>
              </a:ext>
            </a:extLst>
          </p:cNvPr>
          <p:cNvSpPr/>
          <p:nvPr/>
        </p:nvSpPr>
        <p:spPr>
          <a:xfrm>
            <a:off x="-2918792" y="1250755"/>
            <a:ext cx="13734949" cy="4339719"/>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81E8140B-4A90-427A-A088-2A71B25F4B92}"/>
              </a:ext>
            </a:extLst>
          </p:cNvPr>
          <p:cNvSpPr/>
          <p:nvPr/>
        </p:nvSpPr>
        <p:spPr>
          <a:xfrm>
            <a:off x="-2526889" y="1545660"/>
            <a:ext cx="12890508" cy="362908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1" eaLnBrk="1" latinLnBrk="0" hangingPunct="1"/>
            <a:endParaRPr lang="en-US" dirty="0"/>
          </a:p>
        </p:txBody>
      </p:sp>
      <p:sp>
        <p:nvSpPr>
          <p:cNvPr id="9" name="Rectangle: Rounded Corners 8">
            <a:extLst>
              <a:ext uri="{FF2B5EF4-FFF2-40B4-BE49-F238E27FC236}">
                <a16:creationId xmlns:a16="http://schemas.microsoft.com/office/drawing/2014/main" id="{486BF76F-838D-48B2-9421-89BE8A5C530D}"/>
              </a:ext>
            </a:extLst>
          </p:cNvPr>
          <p:cNvSpPr/>
          <p:nvPr/>
        </p:nvSpPr>
        <p:spPr>
          <a:xfrm>
            <a:off x="-2330245" y="1872272"/>
            <a:ext cx="12391670" cy="3063522"/>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1" eaLnBrk="1" latinLnBrk="0" hangingPunct="1"/>
            <a:endParaRPr lang="en-US" dirty="0"/>
          </a:p>
        </p:txBody>
      </p:sp>
      <p:sp>
        <p:nvSpPr>
          <p:cNvPr id="2" name="TextBox 1">
            <a:extLst>
              <a:ext uri="{FF2B5EF4-FFF2-40B4-BE49-F238E27FC236}">
                <a16:creationId xmlns:a16="http://schemas.microsoft.com/office/drawing/2014/main" id="{050B29DD-B598-487A-90DB-C756A831E3D4}"/>
              </a:ext>
            </a:extLst>
          </p:cNvPr>
          <p:cNvSpPr txBox="1"/>
          <p:nvPr/>
        </p:nvSpPr>
        <p:spPr>
          <a:xfrm>
            <a:off x="10147300" y="13933"/>
            <a:ext cx="2044700" cy="369332"/>
          </a:xfrm>
          <a:prstGeom prst="rect">
            <a:avLst/>
          </a:prstGeom>
          <a:noFill/>
        </p:spPr>
        <p:txBody>
          <a:bodyPr wrap="square" rtlCol="0">
            <a:spAutoFit/>
          </a:bodyPr>
          <a:lstStyle/>
          <a:p>
            <a:pPr algn="ctr" rtl="1"/>
            <a:r>
              <a:rPr lang="ar-SY" dirty="0">
                <a:solidFill>
                  <a:srgbClr val="385723"/>
                </a:solidFill>
                <a:latin typeface="LANTX" pitchFamily="50" charset="-78"/>
                <a:cs typeface="LANTX" pitchFamily="50" charset="-78"/>
              </a:rPr>
              <a:t>كـــــــــــــ</a:t>
            </a:r>
            <a:r>
              <a:rPr lang="ar-SY" dirty="0">
                <a:solidFill>
                  <a:schemeClr val="bg1"/>
                </a:solidFill>
                <a:latin typeface="LANTX" pitchFamily="50" charset="-78"/>
                <a:cs typeface="LANTX" pitchFamily="50" charset="-78"/>
              </a:rPr>
              <a:t>ـيف نعيش إنجيلياً</a:t>
            </a:r>
          </a:p>
        </p:txBody>
      </p:sp>
      <p:sp>
        <p:nvSpPr>
          <p:cNvPr id="10" name="TextBox 9">
            <a:extLst>
              <a:ext uri="{FF2B5EF4-FFF2-40B4-BE49-F238E27FC236}">
                <a16:creationId xmlns:a16="http://schemas.microsoft.com/office/drawing/2014/main" id="{E96F84E5-4B3B-4C3D-BE8F-BA45BBFCDA39}"/>
              </a:ext>
            </a:extLst>
          </p:cNvPr>
          <p:cNvSpPr txBox="1"/>
          <p:nvPr/>
        </p:nvSpPr>
        <p:spPr>
          <a:xfrm>
            <a:off x="9906000" y="6488668"/>
            <a:ext cx="2286000" cy="369332"/>
          </a:xfrm>
          <a:prstGeom prst="rect">
            <a:avLst/>
          </a:prstGeom>
          <a:noFill/>
        </p:spPr>
        <p:txBody>
          <a:bodyPr wrap="square">
            <a:spAutoFit/>
          </a:bodyPr>
          <a:lstStyle/>
          <a:p>
            <a:pPr algn="r" rtl="1"/>
            <a:r>
              <a:rPr lang="ar-SY" dirty="0">
                <a:solidFill>
                  <a:srgbClr val="385723"/>
                </a:solidFill>
                <a:latin typeface="LANTX" pitchFamily="50" charset="-78"/>
                <a:cs typeface="LANTX" pitchFamily="50" charset="-78"/>
              </a:rPr>
              <a:t>الــــــــــــــــ</a:t>
            </a:r>
            <a:r>
              <a:rPr lang="ar-SY" dirty="0">
                <a:solidFill>
                  <a:schemeClr val="bg1"/>
                </a:solidFill>
                <a:latin typeface="LANTX" pitchFamily="50" charset="-78"/>
                <a:cs typeface="LANTX" pitchFamily="50" charset="-78"/>
              </a:rPr>
              <a:t>أخ كوستي بندلي</a:t>
            </a:r>
            <a:endParaRPr lang="en-US" dirty="0">
              <a:solidFill>
                <a:schemeClr val="bg1"/>
              </a:solidFill>
              <a:latin typeface="LANTX" pitchFamily="50" charset="-78"/>
              <a:cs typeface="LANTX" pitchFamily="50" charset="-78"/>
            </a:endParaRPr>
          </a:p>
        </p:txBody>
      </p:sp>
      <p:sp>
        <p:nvSpPr>
          <p:cNvPr id="11" name="TextBox 10">
            <a:extLst>
              <a:ext uri="{FF2B5EF4-FFF2-40B4-BE49-F238E27FC236}">
                <a16:creationId xmlns:a16="http://schemas.microsoft.com/office/drawing/2014/main" id="{F1ED0043-BF54-45D7-9FEE-F416AA4A8CCF}"/>
              </a:ext>
            </a:extLst>
          </p:cNvPr>
          <p:cNvSpPr txBox="1"/>
          <p:nvPr/>
        </p:nvSpPr>
        <p:spPr>
          <a:xfrm rot="5400000">
            <a:off x="9606642" y="3235948"/>
            <a:ext cx="4339719" cy="369332"/>
          </a:xfrm>
          <a:prstGeom prst="rect">
            <a:avLst/>
          </a:prstGeom>
          <a:noFill/>
        </p:spPr>
        <p:txBody>
          <a:bodyPr wrap="square" rtlCol="0">
            <a:spAutoFit/>
          </a:bodyPr>
          <a:lstStyle/>
          <a:p>
            <a:pPr algn="ctr" rtl="1"/>
            <a:r>
              <a:rPr lang="ar-SY" dirty="0">
                <a:solidFill>
                  <a:schemeClr val="bg1"/>
                </a:solidFill>
                <a:latin typeface="LANTX" pitchFamily="50" charset="-78"/>
                <a:cs typeface="LANTX" pitchFamily="50" charset="-78"/>
              </a:rPr>
              <a:t>المحاور الأساسية</a:t>
            </a:r>
            <a:endParaRPr lang="en-US" dirty="0">
              <a:solidFill>
                <a:schemeClr val="bg1"/>
              </a:solidFill>
              <a:latin typeface="LANTX" pitchFamily="50" charset="-78"/>
              <a:cs typeface="LANTX" pitchFamily="50" charset="-78"/>
            </a:endParaRPr>
          </a:p>
        </p:txBody>
      </p:sp>
      <p:sp>
        <p:nvSpPr>
          <p:cNvPr id="12" name="TextBox 11">
            <a:extLst>
              <a:ext uri="{FF2B5EF4-FFF2-40B4-BE49-F238E27FC236}">
                <a16:creationId xmlns:a16="http://schemas.microsoft.com/office/drawing/2014/main" id="{1BAD33EC-9D32-4C7E-8E09-3C31C09E9FCE}"/>
              </a:ext>
            </a:extLst>
          </p:cNvPr>
          <p:cNvSpPr txBox="1"/>
          <p:nvPr/>
        </p:nvSpPr>
        <p:spPr>
          <a:xfrm rot="5400000">
            <a:off x="8283702" y="3219210"/>
            <a:ext cx="6068020" cy="369332"/>
          </a:xfrm>
          <a:prstGeom prst="rect">
            <a:avLst/>
          </a:prstGeom>
          <a:noFill/>
        </p:spPr>
        <p:txBody>
          <a:bodyPr wrap="square" rtlCol="0">
            <a:spAutoFit/>
          </a:bodyPr>
          <a:lstStyle/>
          <a:p>
            <a:pPr algn="ctr" rtl="1"/>
            <a:r>
              <a:rPr lang="ar-SY" dirty="0">
                <a:solidFill>
                  <a:schemeClr val="bg1"/>
                </a:solidFill>
                <a:latin typeface="LANTX" pitchFamily="50" charset="-78"/>
                <a:cs typeface="LANTX" pitchFamily="50" charset="-78"/>
              </a:rPr>
              <a:t>المفاهيم الخاطئة والواقع</a:t>
            </a:r>
            <a:endParaRPr lang="en-US" dirty="0">
              <a:solidFill>
                <a:schemeClr val="bg1"/>
              </a:solidFill>
              <a:latin typeface="LANTX" pitchFamily="50" charset="-78"/>
              <a:cs typeface="LANTX" pitchFamily="50" charset="-78"/>
            </a:endParaRPr>
          </a:p>
        </p:txBody>
      </p:sp>
      <p:sp>
        <p:nvSpPr>
          <p:cNvPr id="13" name="TextBox 12">
            <a:extLst>
              <a:ext uri="{FF2B5EF4-FFF2-40B4-BE49-F238E27FC236}">
                <a16:creationId xmlns:a16="http://schemas.microsoft.com/office/drawing/2014/main" id="{BECD71A9-3905-4633-B116-64FB9A66EC1F}"/>
              </a:ext>
            </a:extLst>
          </p:cNvPr>
          <p:cNvSpPr txBox="1"/>
          <p:nvPr/>
        </p:nvSpPr>
        <p:spPr>
          <a:xfrm>
            <a:off x="768839" y="2868761"/>
            <a:ext cx="5147186" cy="646331"/>
          </a:xfrm>
          <a:prstGeom prst="rect">
            <a:avLst/>
          </a:prstGeom>
          <a:noFill/>
        </p:spPr>
        <p:txBody>
          <a:bodyPr wrap="square">
            <a:spAutoFit/>
          </a:bodyPr>
          <a:lstStyle/>
          <a:p>
            <a:pPr algn="r"/>
            <a:endParaRPr lang="ar-SY" sz="1800" dirty="0">
              <a:solidFill>
                <a:schemeClr val="bg1"/>
              </a:solidFill>
              <a:latin typeface="LANTX Light" pitchFamily="50" charset="-78"/>
              <a:cs typeface="LANTX Light" pitchFamily="50" charset="-78"/>
            </a:endParaRPr>
          </a:p>
          <a:p>
            <a:pPr algn="r"/>
            <a:endParaRPr lang="ar-SY" sz="1800" dirty="0">
              <a:solidFill>
                <a:schemeClr val="bg1"/>
              </a:solidFill>
              <a:latin typeface="LANTX Light" pitchFamily="50" charset="-78"/>
              <a:cs typeface="LANTX Light" pitchFamily="50" charset="-78"/>
            </a:endParaRPr>
          </a:p>
        </p:txBody>
      </p:sp>
      <p:sp>
        <p:nvSpPr>
          <p:cNvPr id="16" name="TextBox 15">
            <a:extLst>
              <a:ext uri="{FF2B5EF4-FFF2-40B4-BE49-F238E27FC236}">
                <a16:creationId xmlns:a16="http://schemas.microsoft.com/office/drawing/2014/main" id="{5E1016EC-1802-484B-ACA0-0C2871A4BBA2}"/>
              </a:ext>
            </a:extLst>
          </p:cNvPr>
          <p:cNvSpPr txBox="1"/>
          <p:nvPr/>
        </p:nvSpPr>
        <p:spPr>
          <a:xfrm rot="5400000">
            <a:off x="8750090" y="3254668"/>
            <a:ext cx="4529562"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السلوك الإنجيلي</a:t>
            </a:r>
            <a:endParaRPr lang="en-US" dirty="0">
              <a:solidFill>
                <a:schemeClr val="bg1"/>
              </a:solidFill>
              <a:latin typeface="LANTX" pitchFamily="50" charset="-78"/>
              <a:cs typeface="LANTX" pitchFamily="50" charset="-78"/>
            </a:endParaRPr>
          </a:p>
        </p:txBody>
      </p:sp>
      <p:sp>
        <p:nvSpPr>
          <p:cNvPr id="18" name="TextBox 17">
            <a:extLst>
              <a:ext uri="{FF2B5EF4-FFF2-40B4-BE49-F238E27FC236}">
                <a16:creationId xmlns:a16="http://schemas.microsoft.com/office/drawing/2014/main" id="{78AAAEBF-A917-4DFD-BD04-D12B793BB407}"/>
              </a:ext>
            </a:extLst>
          </p:cNvPr>
          <p:cNvSpPr txBox="1"/>
          <p:nvPr/>
        </p:nvSpPr>
        <p:spPr>
          <a:xfrm>
            <a:off x="-9407185" y="3515092"/>
            <a:ext cx="8186056" cy="369332"/>
          </a:xfrm>
          <a:prstGeom prst="rect">
            <a:avLst/>
          </a:prstGeom>
          <a:noFill/>
        </p:spPr>
        <p:txBody>
          <a:bodyPr wrap="square">
            <a:spAutoFit/>
          </a:bodyPr>
          <a:lstStyle/>
          <a:p>
            <a:pPr marL="0" algn="ctr" defTabSz="914400" rtl="1" eaLnBrk="1" latinLnBrk="0" hangingPunct="1"/>
            <a:endParaRPr lang="ar-SY" sz="1800" dirty="0">
              <a:cs typeface="DecoType Thuluth" panose="02010000000000000000" pitchFamily="2" charset="-78"/>
            </a:endParaRPr>
          </a:p>
        </p:txBody>
      </p:sp>
      <p:sp>
        <p:nvSpPr>
          <p:cNvPr id="27" name="TextBox 26">
            <a:extLst>
              <a:ext uri="{FF2B5EF4-FFF2-40B4-BE49-F238E27FC236}">
                <a16:creationId xmlns:a16="http://schemas.microsoft.com/office/drawing/2014/main" id="{56706C9D-6A14-43A9-87E2-F4883FCB806E}"/>
              </a:ext>
            </a:extLst>
          </p:cNvPr>
          <p:cNvSpPr txBox="1"/>
          <p:nvPr/>
        </p:nvSpPr>
        <p:spPr>
          <a:xfrm rot="5400000">
            <a:off x="8888018" y="3240354"/>
            <a:ext cx="3499447"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مسيرة التحول</a:t>
            </a:r>
            <a:endParaRPr lang="en-US" dirty="0">
              <a:solidFill>
                <a:schemeClr val="bg1"/>
              </a:solidFill>
              <a:latin typeface="LANTX" pitchFamily="50" charset="-78"/>
              <a:cs typeface="LANTX" pitchFamily="50" charset="-78"/>
            </a:endParaRPr>
          </a:p>
        </p:txBody>
      </p:sp>
      <p:sp>
        <p:nvSpPr>
          <p:cNvPr id="31" name="TextBox 30">
            <a:extLst>
              <a:ext uri="{FF2B5EF4-FFF2-40B4-BE49-F238E27FC236}">
                <a16:creationId xmlns:a16="http://schemas.microsoft.com/office/drawing/2014/main" id="{300454E2-4A29-417D-B4FD-724776651AD2}"/>
              </a:ext>
            </a:extLst>
          </p:cNvPr>
          <p:cNvSpPr txBox="1"/>
          <p:nvPr/>
        </p:nvSpPr>
        <p:spPr>
          <a:xfrm rot="5400000">
            <a:off x="8317673" y="3122178"/>
            <a:ext cx="3887421"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محبة الأعداء والعفة</a:t>
            </a:r>
            <a:endParaRPr lang="en-US" dirty="0">
              <a:solidFill>
                <a:schemeClr val="bg1"/>
              </a:solidFill>
              <a:latin typeface="LANTX" pitchFamily="50" charset="-78"/>
              <a:cs typeface="LANTX" pitchFamily="50" charset="-78"/>
            </a:endParaRPr>
          </a:p>
        </p:txBody>
      </p:sp>
      <p:sp>
        <p:nvSpPr>
          <p:cNvPr id="17" name="TextBox 16">
            <a:extLst>
              <a:ext uri="{FF2B5EF4-FFF2-40B4-BE49-F238E27FC236}">
                <a16:creationId xmlns:a16="http://schemas.microsoft.com/office/drawing/2014/main" id="{43FE81C3-1FCF-4B87-A44A-111CAECC0779}"/>
              </a:ext>
            </a:extLst>
          </p:cNvPr>
          <p:cNvSpPr txBox="1"/>
          <p:nvPr/>
        </p:nvSpPr>
        <p:spPr>
          <a:xfrm rot="5400000">
            <a:off x="7863599" y="3232610"/>
            <a:ext cx="3887421"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طاقة الحب</a:t>
            </a:r>
            <a:endParaRPr lang="en-US" dirty="0">
              <a:solidFill>
                <a:schemeClr val="bg1"/>
              </a:solidFill>
              <a:latin typeface="LANTX" pitchFamily="50" charset="-78"/>
              <a:cs typeface="LANTX" pitchFamily="50" charset="-78"/>
            </a:endParaRPr>
          </a:p>
        </p:txBody>
      </p:sp>
      <p:sp>
        <p:nvSpPr>
          <p:cNvPr id="22" name="TextBox 21">
            <a:extLst>
              <a:ext uri="{FF2B5EF4-FFF2-40B4-BE49-F238E27FC236}">
                <a16:creationId xmlns:a16="http://schemas.microsoft.com/office/drawing/2014/main" id="{D8EBFDA2-BF42-4C83-BC8C-F92ABA917601}"/>
              </a:ext>
            </a:extLst>
          </p:cNvPr>
          <p:cNvSpPr txBox="1"/>
          <p:nvPr/>
        </p:nvSpPr>
        <p:spPr>
          <a:xfrm>
            <a:off x="6266644" y="2562171"/>
            <a:ext cx="3340508" cy="1754326"/>
          </a:xfrm>
          <a:prstGeom prst="rect">
            <a:avLst/>
          </a:prstGeom>
          <a:noFill/>
        </p:spPr>
        <p:txBody>
          <a:bodyPr wrap="square">
            <a:spAutoFit/>
          </a:bodyPr>
          <a:lstStyle/>
          <a:p>
            <a:pPr algn="r" rtl="1"/>
            <a:r>
              <a:rPr lang="ar-SY" dirty="0">
                <a:solidFill>
                  <a:schemeClr val="accent6">
                    <a:lumMod val="75000"/>
                  </a:schemeClr>
                </a:solidFill>
                <a:latin typeface="LANTX" pitchFamily="50" charset="-78"/>
                <a:cs typeface="LANTX" pitchFamily="50" charset="-78"/>
              </a:rPr>
              <a:t>الحياة يا إخوة ليست بطولها بل بمعناها، لأن القيمة الحقيقيّة تكمن في الحبّ والمشاركة، والتضحية بالذّات </a:t>
            </a:r>
            <a:r>
              <a:rPr lang="ar-SY" b="1" dirty="0">
                <a:solidFill>
                  <a:schemeClr val="accent6">
                    <a:lumMod val="75000"/>
                  </a:schemeClr>
                </a:solidFill>
                <a:latin typeface="LANTX" pitchFamily="50" charset="-78"/>
                <a:cs typeface="LANTX" pitchFamily="50" charset="-78"/>
              </a:rPr>
              <a:t>حبّاً</a:t>
            </a:r>
            <a:r>
              <a:rPr lang="ar-SY" dirty="0">
                <a:solidFill>
                  <a:schemeClr val="accent6">
                    <a:lumMod val="75000"/>
                  </a:schemeClr>
                </a:solidFill>
                <a:latin typeface="LANTX" pitchFamily="50" charset="-78"/>
                <a:cs typeface="LANTX" pitchFamily="50" charset="-78"/>
              </a:rPr>
              <a:t> تمنح الحياة معناها، كما نرى بشهادة الشّهيد الّذي يجد المجد بعد موته.</a:t>
            </a:r>
          </a:p>
        </p:txBody>
      </p:sp>
      <p:sp>
        <p:nvSpPr>
          <p:cNvPr id="23" name="TextBox 22">
            <a:extLst>
              <a:ext uri="{FF2B5EF4-FFF2-40B4-BE49-F238E27FC236}">
                <a16:creationId xmlns:a16="http://schemas.microsoft.com/office/drawing/2014/main" id="{CD21F3D5-44B0-4DC2-BAB4-61348423C77D}"/>
              </a:ext>
            </a:extLst>
          </p:cNvPr>
          <p:cNvSpPr txBox="1"/>
          <p:nvPr/>
        </p:nvSpPr>
        <p:spPr>
          <a:xfrm>
            <a:off x="1544091" y="2007593"/>
            <a:ext cx="4583068" cy="3200876"/>
          </a:xfrm>
          <a:prstGeom prst="rect">
            <a:avLst/>
          </a:prstGeom>
          <a:noFill/>
        </p:spPr>
        <p:txBody>
          <a:bodyPr wrap="square">
            <a:spAutoFit/>
          </a:bodyPr>
          <a:lstStyle/>
          <a:p>
            <a:pPr algn="ctr" rtl="1"/>
            <a:r>
              <a:rPr lang="ar-SY" dirty="0">
                <a:solidFill>
                  <a:schemeClr val="accent6">
                    <a:lumMod val="75000"/>
                  </a:schemeClr>
                </a:solidFill>
                <a:latin typeface="LANTX" pitchFamily="50" charset="-78"/>
                <a:cs typeface="LANTX" pitchFamily="50" charset="-78"/>
              </a:rPr>
              <a:t>والجّهاد المسيحيّ، أو كما ندعوه مسيحيّاً (الصّليب)، هو نضال ضروريّ، </a:t>
            </a:r>
          </a:p>
          <a:p>
            <a:pPr algn="ctr" rtl="1"/>
            <a:r>
              <a:rPr lang="ar-SY" dirty="0">
                <a:solidFill>
                  <a:schemeClr val="accent6">
                    <a:lumMod val="75000"/>
                  </a:schemeClr>
                </a:solidFill>
                <a:latin typeface="LANTX" pitchFamily="50" charset="-78"/>
                <a:cs typeface="LANTX" pitchFamily="50" charset="-78"/>
              </a:rPr>
              <a:t>لكنّه وبكل تأكيد ليس عبئا تعجيزيًّا، </a:t>
            </a:r>
          </a:p>
          <a:p>
            <a:pPr algn="ctr" rtl="1"/>
            <a:r>
              <a:rPr lang="ar-SY" sz="2400" dirty="0">
                <a:solidFill>
                  <a:schemeClr val="accent6">
                    <a:lumMod val="75000"/>
                  </a:schemeClr>
                </a:solidFill>
                <a:latin typeface="LANTX" pitchFamily="50" charset="-78"/>
                <a:cs typeface="LANTX" pitchFamily="50" charset="-78"/>
              </a:rPr>
              <a:t>بل طريق إلى حياة جديدة</a:t>
            </a:r>
          </a:p>
          <a:p>
            <a:pPr algn="ctr" rtl="1"/>
            <a:endParaRPr lang="ar-SY" sz="2400" dirty="0">
              <a:solidFill>
                <a:schemeClr val="accent6">
                  <a:lumMod val="75000"/>
                </a:schemeClr>
              </a:solidFill>
              <a:latin typeface="LANTX" pitchFamily="50" charset="-78"/>
              <a:cs typeface="LANTX" pitchFamily="50" charset="-78"/>
            </a:endParaRPr>
          </a:p>
          <a:p>
            <a:pPr algn="ctr" rtl="1"/>
            <a:r>
              <a:rPr lang="ar-SY" dirty="0">
                <a:solidFill>
                  <a:schemeClr val="accent6">
                    <a:lumMod val="75000"/>
                  </a:schemeClr>
                </a:solidFill>
                <a:latin typeface="LANTX" pitchFamily="50" charset="-78"/>
                <a:cs typeface="LANTX" pitchFamily="50" charset="-78"/>
              </a:rPr>
              <a:t>يطلقها الإيمان بالإنسان المسيحيّ، ولا نستطيع أن نعيشه بروح المغلوبين بل</a:t>
            </a:r>
          </a:p>
          <a:p>
            <a:pPr algn="ctr" rtl="1"/>
            <a:r>
              <a:rPr lang="ar-SY" dirty="0">
                <a:solidFill>
                  <a:schemeClr val="accent6">
                    <a:lumMod val="75000"/>
                  </a:schemeClr>
                </a:solidFill>
                <a:latin typeface="LANTX" pitchFamily="50" charset="-78"/>
                <a:cs typeface="LANTX" pitchFamily="50" charset="-78"/>
              </a:rPr>
              <a:t> المسرورين السّائرين بفرح وثقة على درب الحياة، </a:t>
            </a:r>
          </a:p>
          <a:p>
            <a:pPr algn="ctr" rtl="1"/>
            <a:r>
              <a:rPr lang="ar-SY" sz="2800" dirty="0">
                <a:solidFill>
                  <a:schemeClr val="accent6">
                    <a:lumMod val="75000"/>
                  </a:schemeClr>
                </a:solidFill>
                <a:latin typeface="LANTX" pitchFamily="50" charset="-78"/>
                <a:cs typeface="LANTX" pitchFamily="50" charset="-78"/>
              </a:rPr>
              <a:t>لماذا؟</a:t>
            </a:r>
          </a:p>
          <a:p>
            <a:pPr algn="ctr" rtl="1"/>
            <a:endParaRPr lang="ar-SY" dirty="0"/>
          </a:p>
        </p:txBody>
      </p:sp>
    </p:spTree>
    <p:extLst>
      <p:ext uri="{BB962C8B-B14F-4D97-AF65-F5344CB8AC3E}">
        <p14:creationId xmlns:p14="http://schemas.microsoft.com/office/powerpoint/2010/main" val="374618533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40E83867-6BD1-4BCF-B106-7B800850CE4B}"/>
              </a:ext>
            </a:extLst>
          </p:cNvPr>
          <p:cNvSpPr/>
          <p:nvPr/>
        </p:nvSpPr>
        <p:spPr>
          <a:xfrm>
            <a:off x="-4141304" y="0"/>
            <a:ext cx="16333304" cy="6857999"/>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Rounded Corners 4">
            <a:extLst>
              <a:ext uri="{FF2B5EF4-FFF2-40B4-BE49-F238E27FC236}">
                <a16:creationId xmlns:a16="http://schemas.microsoft.com/office/drawing/2014/main" id="{3B5EDC6D-EC02-450C-AF56-D6D5AF12AC13}"/>
              </a:ext>
            </a:extLst>
          </p:cNvPr>
          <p:cNvSpPr/>
          <p:nvPr/>
        </p:nvSpPr>
        <p:spPr>
          <a:xfrm>
            <a:off x="-3761961" y="383265"/>
            <a:ext cx="15353796" cy="606802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Rounded Corners 5">
            <a:extLst>
              <a:ext uri="{FF2B5EF4-FFF2-40B4-BE49-F238E27FC236}">
                <a16:creationId xmlns:a16="http://schemas.microsoft.com/office/drawing/2014/main" id="{0E3A5469-C813-4771-A490-E5DE8EB84A2B}"/>
              </a:ext>
            </a:extLst>
          </p:cNvPr>
          <p:cNvSpPr/>
          <p:nvPr/>
        </p:nvSpPr>
        <p:spPr>
          <a:xfrm>
            <a:off x="-3309731" y="869220"/>
            <a:ext cx="14523315" cy="5126251"/>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Rounded Corners 6">
            <a:extLst>
              <a:ext uri="{FF2B5EF4-FFF2-40B4-BE49-F238E27FC236}">
                <a16:creationId xmlns:a16="http://schemas.microsoft.com/office/drawing/2014/main" id="{6A57194F-8416-4E53-BF01-07014AF5C13C}"/>
              </a:ext>
            </a:extLst>
          </p:cNvPr>
          <p:cNvSpPr/>
          <p:nvPr/>
        </p:nvSpPr>
        <p:spPr>
          <a:xfrm>
            <a:off x="-2918792" y="1250755"/>
            <a:ext cx="13734949" cy="4339719"/>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81E8140B-4A90-427A-A088-2A71B25F4B92}"/>
              </a:ext>
            </a:extLst>
          </p:cNvPr>
          <p:cNvSpPr/>
          <p:nvPr/>
        </p:nvSpPr>
        <p:spPr>
          <a:xfrm>
            <a:off x="-2577549" y="1607446"/>
            <a:ext cx="13016575" cy="362908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Rounded Corners 8">
            <a:extLst>
              <a:ext uri="{FF2B5EF4-FFF2-40B4-BE49-F238E27FC236}">
                <a16:creationId xmlns:a16="http://schemas.microsoft.com/office/drawing/2014/main" id="{486BF76F-838D-48B2-9421-89BE8A5C530D}"/>
              </a:ext>
            </a:extLst>
          </p:cNvPr>
          <p:cNvSpPr/>
          <p:nvPr/>
        </p:nvSpPr>
        <p:spPr>
          <a:xfrm>
            <a:off x="-2231750" y="1968899"/>
            <a:ext cx="12292976" cy="2908959"/>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050B29DD-B598-487A-90DB-C756A831E3D4}"/>
              </a:ext>
            </a:extLst>
          </p:cNvPr>
          <p:cNvSpPr txBox="1"/>
          <p:nvPr/>
        </p:nvSpPr>
        <p:spPr>
          <a:xfrm>
            <a:off x="10147300" y="13933"/>
            <a:ext cx="2044700" cy="369332"/>
          </a:xfrm>
          <a:prstGeom prst="rect">
            <a:avLst/>
          </a:prstGeom>
          <a:noFill/>
        </p:spPr>
        <p:txBody>
          <a:bodyPr wrap="square" rtlCol="0">
            <a:spAutoFit/>
          </a:bodyPr>
          <a:lstStyle/>
          <a:p>
            <a:pPr algn="ctr" rtl="1"/>
            <a:r>
              <a:rPr lang="ar-SY" dirty="0">
                <a:solidFill>
                  <a:srgbClr val="385723"/>
                </a:solidFill>
                <a:latin typeface="LANTX" pitchFamily="50" charset="-78"/>
                <a:cs typeface="LANTX" pitchFamily="50" charset="-78"/>
              </a:rPr>
              <a:t>كـــــــــــــ</a:t>
            </a:r>
            <a:r>
              <a:rPr lang="ar-SY" dirty="0">
                <a:solidFill>
                  <a:schemeClr val="bg1"/>
                </a:solidFill>
                <a:latin typeface="LANTX" pitchFamily="50" charset="-78"/>
                <a:cs typeface="LANTX" pitchFamily="50" charset="-78"/>
              </a:rPr>
              <a:t>ـيف نعيش إنجيلياً</a:t>
            </a:r>
          </a:p>
        </p:txBody>
      </p:sp>
      <p:sp>
        <p:nvSpPr>
          <p:cNvPr id="10" name="TextBox 9">
            <a:extLst>
              <a:ext uri="{FF2B5EF4-FFF2-40B4-BE49-F238E27FC236}">
                <a16:creationId xmlns:a16="http://schemas.microsoft.com/office/drawing/2014/main" id="{E96F84E5-4B3B-4C3D-BE8F-BA45BBFCDA39}"/>
              </a:ext>
            </a:extLst>
          </p:cNvPr>
          <p:cNvSpPr txBox="1"/>
          <p:nvPr/>
        </p:nvSpPr>
        <p:spPr>
          <a:xfrm>
            <a:off x="9906000" y="6488668"/>
            <a:ext cx="2286000" cy="369332"/>
          </a:xfrm>
          <a:prstGeom prst="rect">
            <a:avLst/>
          </a:prstGeom>
          <a:noFill/>
        </p:spPr>
        <p:txBody>
          <a:bodyPr wrap="square">
            <a:spAutoFit/>
          </a:bodyPr>
          <a:lstStyle/>
          <a:p>
            <a:pPr algn="r" rtl="1"/>
            <a:r>
              <a:rPr lang="ar-SY" dirty="0">
                <a:solidFill>
                  <a:srgbClr val="385723"/>
                </a:solidFill>
                <a:latin typeface="LANTX" pitchFamily="50" charset="-78"/>
                <a:cs typeface="LANTX" pitchFamily="50" charset="-78"/>
              </a:rPr>
              <a:t>الــــــــــــــــ</a:t>
            </a:r>
            <a:r>
              <a:rPr lang="ar-SY" dirty="0">
                <a:solidFill>
                  <a:schemeClr val="bg1"/>
                </a:solidFill>
                <a:latin typeface="LANTX" pitchFamily="50" charset="-78"/>
                <a:cs typeface="LANTX" pitchFamily="50" charset="-78"/>
              </a:rPr>
              <a:t>أخ كوستي بندلي</a:t>
            </a:r>
            <a:endParaRPr lang="en-US" dirty="0">
              <a:solidFill>
                <a:schemeClr val="bg1"/>
              </a:solidFill>
              <a:latin typeface="LANTX" pitchFamily="50" charset="-78"/>
              <a:cs typeface="LANTX" pitchFamily="50" charset="-78"/>
            </a:endParaRPr>
          </a:p>
        </p:txBody>
      </p:sp>
      <p:sp>
        <p:nvSpPr>
          <p:cNvPr id="11" name="TextBox 10">
            <a:extLst>
              <a:ext uri="{FF2B5EF4-FFF2-40B4-BE49-F238E27FC236}">
                <a16:creationId xmlns:a16="http://schemas.microsoft.com/office/drawing/2014/main" id="{F1ED0043-BF54-45D7-9FEE-F416AA4A8CCF}"/>
              </a:ext>
            </a:extLst>
          </p:cNvPr>
          <p:cNvSpPr txBox="1"/>
          <p:nvPr/>
        </p:nvSpPr>
        <p:spPr>
          <a:xfrm rot="5400000">
            <a:off x="9606642" y="3235948"/>
            <a:ext cx="4339719" cy="369332"/>
          </a:xfrm>
          <a:prstGeom prst="rect">
            <a:avLst/>
          </a:prstGeom>
          <a:noFill/>
        </p:spPr>
        <p:txBody>
          <a:bodyPr wrap="square" rtlCol="0">
            <a:spAutoFit/>
          </a:bodyPr>
          <a:lstStyle/>
          <a:p>
            <a:pPr algn="ctr" rtl="1"/>
            <a:r>
              <a:rPr lang="ar-SY" dirty="0">
                <a:solidFill>
                  <a:schemeClr val="bg1"/>
                </a:solidFill>
                <a:latin typeface="LANTX" pitchFamily="50" charset="-78"/>
                <a:cs typeface="LANTX" pitchFamily="50" charset="-78"/>
              </a:rPr>
              <a:t>المحاور الأساسية</a:t>
            </a:r>
            <a:endParaRPr lang="en-US" dirty="0">
              <a:solidFill>
                <a:schemeClr val="bg1"/>
              </a:solidFill>
              <a:latin typeface="LANTX" pitchFamily="50" charset="-78"/>
              <a:cs typeface="LANTX" pitchFamily="50" charset="-78"/>
            </a:endParaRPr>
          </a:p>
        </p:txBody>
      </p:sp>
      <p:sp>
        <p:nvSpPr>
          <p:cNvPr id="12" name="TextBox 11">
            <a:extLst>
              <a:ext uri="{FF2B5EF4-FFF2-40B4-BE49-F238E27FC236}">
                <a16:creationId xmlns:a16="http://schemas.microsoft.com/office/drawing/2014/main" id="{1BAD33EC-9D32-4C7E-8E09-3C31C09E9FCE}"/>
              </a:ext>
            </a:extLst>
          </p:cNvPr>
          <p:cNvSpPr txBox="1"/>
          <p:nvPr/>
        </p:nvSpPr>
        <p:spPr>
          <a:xfrm rot="5400000">
            <a:off x="8364241" y="3244386"/>
            <a:ext cx="6068020" cy="369332"/>
          </a:xfrm>
          <a:prstGeom prst="rect">
            <a:avLst/>
          </a:prstGeom>
          <a:noFill/>
        </p:spPr>
        <p:txBody>
          <a:bodyPr wrap="square" rtlCol="0">
            <a:spAutoFit/>
          </a:bodyPr>
          <a:lstStyle/>
          <a:p>
            <a:pPr algn="ctr" rtl="1"/>
            <a:r>
              <a:rPr lang="ar-SY" dirty="0">
                <a:solidFill>
                  <a:schemeClr val="bg1"/>
                </a:solidFill>
                <a:latin typeface="LANTX" pitchFamily="50" charset="-78"/>
                <a:cs typeface="LANTX" pitchFamily="50" charset="-78"/>
              </a:rPr>
              <a:t>المفاهيم الخاطئة والواقع</a:t>
            </a:r>
            <a:endParaRPr lang="en-US" dirty="0">
              <a:solidFill>
                <a:schemeClr val="bg1"/>
              </a:solidFill>
              <a:latin typeface="LANTX" pitchFamily="50" charset="-78"/>
              <a:cs typeface="LANTX" pitchFamily="50" charset="-78"/>
            </a:endParaRPr>
          </a:p>
        </p:txBody>
      </p:sp>
      <p:sp>
        <p:nvSpPr>
          <p:cNvPr id="13" name="TextBox 12">
            <a:extLst>
              <a:ext uri="{FF2B5EF4-FFF2-40B4-BE49-F238E27FC236}">
                <a16:creationId xmlns:a16="http://schemas.microsoft.com/office/drawing/2014/main" id="{BECD71A9-3905-4633-B116-64FB9A66EC1F}"/>
              </a:ext>
            </a:extLst>
          </p:cNvPr>
          <p:cNvSpPr txBox="1"/>
          <p:nvPr/>
        </p:nvSpPr>
        <p:spPr>
          <a:xfrm>
            <a:off x="768839" y="2868761"/>
            <a:ext cx="5147186" cy="646331"/>
          </a:xfrm>
          <a:prstGeom prst="rect">
            <a:avLst/>
          </a:prstGeom>
          <a:noFill/>
        </p:spPr>
        <p:txBody>
          <a:bodyPr wrap="square">
            <a:spAutoFit/>
          </a:bodyPr>
          <a:lstStyle/>
          <a:p>
            <a:pPr algn="r"/>
            <a:endParaRPr lang="ar-SY" sz="1800" dirty="0">
              <a:solidFill>
                <a:schemeClr val="bg1"/>
              </a:solidFill>
              <a:latin typeface="LANTX Light" pitchFamily="50" charset="-78"/>
              <a:cs typeface="LANTX Light" pitchFamily="50" charset="-78"/>
            </a:endParaRPr>
          </a:p>
          <a:p>
            <a:pPr algn="r"/>
            <a:endParaRPr lang="ar-SY" sz="1800" dirty="0">
              <a:solidFill>
                <a:schemeClr val="bg1"/>
              </a:solidFill>
              <a:latin typeface="LANTX Light" pitchFamily="50" charset="-78"/>
              <a:cs typeface="LANTX Light" pitchFamily="50" charset="-78"/>
            </a:endParaRPr>
          </a:p>
        </p:txBody>
      </p:sp>
      <p:sp>
        <p:nvSpPr>
          <p:cNvPr id="16" name="TextBox 15">
            <a:extLst>
              <a:ext uri="{FF2B5EF4-FFF2-40B4-BE49-F238E27FC236}">
                <a16:creationId xmlns:a16="http://schemas.microsoft.com/office/drawing/2014/main" id="{5E1016EC-1802-484B-ACA0-0C2871A4BBA2}"/>
              </a:ext>
            </a:extLst>
          </p:cNvPr>
          <p:cNvSpPr txBox="1"/>
          <p:nvPr/>
        </p:nvSpPr>
        <p:spPr>
          <a:xfrm rot="5400000">
            <a:off x="8750090" y="3254668"/>
            <a:ext cx="4529562"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السلوك الإنجيلي</a:t>
            </a:r>
            <a:endParaRPr lang="en-US" dirty="0">
              <a:solidFill>
                <a:schemeClr val="bg1"/>
              </a:solidFill>
              <a:latin typeface="LANTX" pitchFamily="50" charset="-78"/>
              <a:cs typeface="LANTX" pitchFamily="50" charset="-78"/>
            </a:endParaRPr>
          </a:p>
        </p:txBody>
      </p:sp>
      <p:sp>
        <p:nvSpPr>
          <p:cNvPr id="18" name="TextBox 17">
            <a:extLst>
              <a:ext uri="{FF2B5EF4-FFF2-40B4-BE49-F238E27FC236}">
                <a16:creationId xmlns:a16="http://schemas.microsoft.com/office/drawing/2014/main" id="{78AAAEBF-A917-4DFD-BD04-D12B793BB407}"/>
              </a:ext>
            </a:extLst>
          </p:cNvPr>
          <p:cNvSpPr txBox="1"/>
          <p:nvPr/>
        </p:nvSpPr>
        <p:spPr>
          <a:xfrm>
            <a:off x="-4802661" y="3552475"/>
            <a:ext cx="8186056" cy="369332"/>
          </a:xfrm>
          <a:prstGeom prst="rect">
            <a:avLst/>
          </a:prstGeom>
          <a:noFill/>
        </p:spPr>
        <p:txBody>
          <a:bodyPr wrap="square">
            <a:spAutoFit/>
          </a:bodyPr>
          <a:lstStyle/>
          <a:p>
            <a:pPr algn="ctr"/>
            <a:endParaRPr lang="ar-SY" sz="1800" dirty="0">
              <a:cs typeface="DecoType Thuluth" panose="02010000000000000000" pitchFamily="2" charset="-78"/>
            </a:endParaRPr>
          </a:p>
        </p:txBody>
      </p:sp>
      <p:sp>
        <p:nvSpPr>
          <p:cNvPr id="27" name="TextBox 26">
            <a:extLst>
              <a:ext uri="{FF2B5EF4-FFF2-40B4-BE49-F238E27FC236}">
                <a16:creationId xmlns:a16="http://schemas.microsoft.com/office/drawing/2014/main" id="{56706C9D-6A14-43A9-87E2-F4883FCB806E}"/>
              </a:ext>
            </a:extLst>
          </p:cNvPr>
          <p:cNvSpPr txBox="1"/>
          <p:nvPr/>
        </p:nvSpPr>
        <p:spPr>
          <a:xfrm rot="5400000">
            <a:off x="8888018" y="3240353"/>
            <a:ext cx="3499447"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مسيرة التحول</a:t>
            </a:r>
            <a:endParaRPr lang="en-US" dirty="0">
              <a:solidFill>
                <a:schemeClr val="bg1"/>
              </a:solidFill>
              <a:latin typeface="LANTX" pitchFamily="50" charset="-78"/>
              <a:cs typeface="LANTX" pitchFamily="50" charset="-78"/>
            </a:endParaRPr>
          </a:p>
        </p:txBody>
      </p:sp>
      <p:sp>
        <p:nvSpPr>
          <p:cNvPr id="31" name="TextBox 30">
            <a:extLst>
              <a:ext uri="{FF2B5EF4-FFF2-40B4-BE49-F238E27FC236}">
                <a16:creationId xmlns:a16="http://schemas.microsoft.com/office/drawing/2014/main" id="{300454E2-4A29-417D-B4FD-724776651AD2}"/>
              </a:ext>
            </a:extLst>
          </p:cNvPr>
          <p:cNvSpPr txBox="1"/>
          <p:nvPr/>
        </p:nvSpPr>
        <p:spPr>
          <a:xfrm rot="5400000">
            <a:off x="8317673" y="3122178"/>
            <a:ext cx="3887421"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محبة الأعداء والعفة</a:t>
            </a:r>
            <a:endParaRPr lang="en-US" dirty="0">
              <a:solidFill>
                <a:schemeClr val="bg1"/>
              </a:solidFill>
              <a:latin typeface="LANTX" pitchFamily="50" charset="-78"/>
              <a:cs typeface="LANTX" pitchFamily="50" charset="-78"/>
            </a:endParaRPr>
          </a:p>
        </p:txBody>
      </p:sp>
      <p:sp>
        <p:nvSpPr>
          <p:cNvPr id="17" name="TextBox 16">
            <a:extLst>
              <a:ext uri="{FF2B5EF4-FFF2-40B4-BE49-F238E27FC236}">
                <a16:creationId xmlns:a16="http://schemas.microsoft.com/office/drawing/2014/main" id="{43FE81C3-1FCF-4B87-A44A-111CAECC0779}"/>
              </a:ext>
            </a:extLst>
          </p:cNvPr>
          <p:cNvSpPr txBox="1"/>
          <p:nvPr/>
        </p:nvSpPr>
        <p:spPr>
          <a:xfrm rot="5400000">
            <a:off x="7863599" y="3232609"/>
            <a:ext cx="3887421"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طاقة الحب</a:t>
            </a:r>
            <a:endParaRPr lang="en-US" dirty="0">
              <a:solidFill>
                <a:schemeClr val="bg1"/>
              </a:solidFill>
              <a:latin typeface="LANTX" pitchFamily="50" charset="-78"/>
              <a:cs typeface="LANTX" pitchFamily="50" charset="-78"/>
            </a:endParaRPr>
          </a:p>
        </p:txBody>
      </p:sp>
      <p:sp>
        <p:nvSpPr>
          <p:cNvPr id="21" name="TextBox 20">
            <a:extLst>
              <a:ext uri="{FF2B5EF4-FFF2-40B4-BE49-F238E27FC236}">
                <a16:creationId xmlns:a16="http://schemas.microsoft.com/office/drawing/2014/main" id="{6EECA82B-BF97-45E6-B104-4546DF23C663}"/>
              </a:ext>
            </a:extLst>
          </p:cNvPr>
          <p:cNvSpPr txBox="1"/>
          <p:nvPr/>
        </p:nvSpPr>
        <p:spPr>
          <a:xfrm>
            <a:off x="4194926" y="2100506"/>
            <a:ext cx="4688881" cy="2677656"/>
          </a:xfrm>
          <a:prstGeom prst="rect">
            <a:avLst/>
          </a:prstGeom>
          <a:noFill/>
        </p:spPr>
        <p:txBody>
          <a:bodyPr wrap="square">
            <a:spAutoFit/>
          </a:bodyPr>
          <a:lstStyle/>
          <a:p>
            <a:pPr algn="ctr" rtl="1"/>
            <a:r>
              <a:rPr lang="ar-SY" dirty="0">
                <a:solidFill>
                  <a:schemeClr val="accent6">
                    <a:lumMod val="75000"/>
                  </a:schemeClr>
                </a:solidFill>
                <a:latin typeface="LANTX" pitchFamily="50" charset="-78"/>
                <a:cs typeface="LANTX" pitchFamily="50" charset="-78"/>
              </a:rPr>
              <a:t>لأنّ من اختبروا الجّهاد المسيحيّ اختبروا الحياة الجّديدة في نفوسهم. </a:t>
            </a:r>
          </a:p>
          <a:p>
            <a:pPr algn="r" rtl="1"/>
            <a:endParaRPr lang="ar-SY" dirty="0">
              <a:solidFill>
                <a:schemeClr val="accent6">
                  <a:lumMod val="75000"/>
                </a:schemeClr>
              </a:solidFill>
              <a:latin typeface="LANTX" pitchFamily="50" charset="-78"/>
              <a:cs typeface="LANTX" pitchFamily="50" charset="-78"/>
            </a:endParaRPr>
          </a:p>
          <a:p>
            <a:pPr algn="ctr" rtl="1"/>
            <a:r>
              <a:rPr lang="ar-SY" dirty="0">
                <a:solidFill>
                  <a:schemeClr val="accent6">
                    <a:lumMod val="75000"/>
                  </a:schemeClr>
                </a:solidFill>
                <a:latin typeface="LANTX" pitchFamily="50" charset="-78"/>
                <a:cs typeface="LANTX" pitchFamily="50" charset="-78"/>
              </a:rPr>
              <a:t>كما أنّ الحياة الجّديدة هي استجابة </a:t>
            </a:r>
          </a:p>
          <a:p>
            <a:pPr algn="r"/>
            <a:endParaRPr lang="ar-SY" dirty="0">
              <a:solidFill>
                <a:schemeClr val="accent6">
                  <a:lumMod val="75000"/>
                </a:schemeClr>
              </a:solidFill>
              <a:latin typeface="LANTX" pitchFamily="50" charset="-78"/>
              <a:cs typeface="LANTX" pitchFamily="50" charset="-78"/>
            </a:endParaRPr>
          </a:p>
          <a:p>
            <a:pPr algn="ctr" rtl="1"/>
            <a:r>
              <a:rPr lang="ar-SY" sz="2400" dirty="0">
                <a:solidFill>
                  <a:schemeClr val="accent6">
                    <a:lumMod val="75000"/>
                  </a:schemeClr>
                </a:solidFill>
                <a:latin typeface="LANTX" pitchFamily="50" charset="-78"/>
                <a:cs typeface="LANTX" pitchFamily="50" charset="-78"/>
              </a:rPr>
              <a:t>لشوق الإنسان للحريّة والكمال، </a:t>
            </a:r>
          </a:p>
          <a:p>
            <a:pPr algn="l" rtl="1"/>
            <a:endParaRPr lang="ar-SY" dirty="0">
              <a:solidFill>
                <a:schemeClr val="accent6">
                  <a:lumMod val="75000"/>
                </a:schemeClr>
              </a:solidFill>
              <a:latin typeface="LANTX" pitchFamily="50" charset="-78"/>
              <a:cs typeface="LANTX" pitchFamily="50" charset="-78"/>
            </a:endParaRPr>
          </a:p>
          <a:p>
            <a:pPr algn="r" rtl="1"/>
            <a:r>
              <a:rPr lang="ar-SY" dirty="0">
                <a:solidFill>
                  <a:schemeClr val="accent6">
                    <a:lumMod val="75000"/>
                  </a:schemeClr>
                </a:solidFill>
                <a:latin typeface="LANTX" pitchFamily="50" charset="-78"/>
                <a:cs typeface="LANTX" pitchFamily="50" charset="-78"/>
              </a:rPr>
              <a:t>ويتحقّق عبر مواجهة الإنسان القديم الّذي عادةً ما يرفض التّحوّل. </a:t>
            </a:r>
          </a:p>
        </p:txBody>
      </p:sp>
    </p:spTree>
    <p:extLst>
      <p:ext uri="{BB962C8B-B14F-4D97-AF65-F5344CB8AC3E}">
        <p14:creationId xmlns:p14="http://schemas.microsoft.com/office/powerpoint/2010/main" val="34641160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40E83867-6BD1-4BCF-B106-7B800850CE4B}"/>
              </a:ext>
            </a:extLst>
          </p:cNvPr>
          <p:cNvSpPr/>
          <p:nvPr/>
        </p:nvSpPr>
        <p:spPr>
          <a:xfrm>
            <a:off x="-4141304" y="0"/>
            <a:ext cx="16333304" cy="6857999"/>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Rounded Corners 4">
            <a:extLst>
              <a:ext uri="{FF2B5EF4-FFF2-40B4-BE49-F238E27FC236}">
                <a16:creationId xmlns:a16="http://schemas.microsoft.com/office/drawing/2014/main" id="{3B5EDC6D-EC02-450C-AF56-D6D5AF12AC13}"/>
              </a:ext>
            </a:extLst>
          </p:cNvPr>
          <p:cNvSpPr/>
          <p:nvPr/>
        </p:nvSpPr>
        <p:spPr>
          <a:xfrm>
            <a:off x="-3761961" y="383265"/>
            <a:ext cx="15353796" cy="606802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Rounded Corners 5">
            <a:extLst>
              <a:ext uri="{FF2B5EF4-FFF2-40B4-BE49-F238E27FC236}">
                <a16:creationId xmlns:a16="http://schemas.microsoft.com/office/drawing/2014/main" id="{0E3A5469-C813-4771-A490-E5DE8EB84A2B}"/>
              </a:ext>
            </a:extLst>
          </p:cNvPr>
          <p:cNvSpPr/>
          <p:nvPr/>
        </p:nvSpPr>
        <p:spPr>
          <a:xfrm>
            <a:off x="-3309731" y="869220"/>
            <a:ext cx="14523315" cy="5126251"/>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Rounded Corners 6">
            <a:extLst>
              <a:ext uri="{FF2B5EF4-FFF2-40B4-BE49-F238E27FC236}">
                <a16:creationId xmlns:a16="http://schemas.microsoft.com/office/drawing/2014/main" id="{6A57194F-8416-4E53-BF01-07014AF5C13C}"/>
              </a:ext>
            </a:extLst>
          </p:cNvPr>
          <p:cNvSpPr/>
          <p:nvPr/>
        </p:nvSpPr>
        <p:spPr>
          <a:xfrm>
            <a:off x="-2918792" y="1250755"/>
            <a:ext cx="13734949" cy="4339719"/>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81E8140B-4A90-427A-A088-2A71B25F4B92}"/>
              </a:ext>
            </a:extLst>
          </p:cNvPr>
          <p:cNvSpPr/>
          <p:nvPr/>
        </p:nvSpPr>
        <p:spPr>
          <a:xfrm>
            <a:off x="-2577549" y="1607446"/>
            <a:ext cx="13016575" cy="362908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Rounded Corners 8">
            <a:extLst>
              <a:ext uri="{FF2B5EF4-FFF2-40B4-BE49-F238E27FC236}">
                <a16:creationId xmlns:a16="http://schemas.microsoft.com/office/drawing/2014/main" id="{486BF76F-838D-48B2-9421-89BE8A5C530D}"/>
              </a:ext>
            </a:extLst>
          </p:cNvPr>
          <p:cNvSpPr/>
          <p:nvPr/>
        </p:nvSpPr>
        <p:spPr>
          <a:xfrm>
            <a:off x="-2231750" y="1968899"/>
            <a:ext cx="12292976" cy="2908959"/>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050B29DD-B598-487A-90DB-C756A831E3D4}"/>
              </a:ext>
            </a:extLst>
          </p:cNvPr>
          <p:cNvSpPr txBox="1"/>
          <p:nvPr/>
        </p:nvSpPr>
        <p:spPr>
          <a:xfrm>
            <a:off x="10147300" y="13933"/>
            <a:ext cx="2044700" cy="369332"/>
          </a:xfrm>
          <a:prstGeom prst="rect">
            <a:avLst/>
          </a:prstGeom>
          <a:noFill/>
        </p:spPr>
        <p:txBody>
          <a:bodyPr wrap="square" rtlCol="0">
            <a:spAutoFit/>
          </a:bodyPr>
          <a:lstStyle/>
          <a:p>
            <a:pPr algn="ctr" rtl="1"/>
            <a:r>
              <a:rPr lang="ar-SY" dirty="0">
                <a:solidFill>
                  <a:srgbClr val="385723"/>
                </a:solidFill>
                <a:latin typeface="LANTX" pitchFamily="50" charset="-78"/>
                <a:cs typeface="LANTX" pitchFamily="50" charset="-78"/>
              </a:rPr>
              <a:t>كـــــــــــــ</a:t>
            </a:r>
            <a:r>
              <a:rPr lang="ar-SY" dirty="0">
                <a:solidFill>
                  <a:schemeClr val="bg1"/>
                </a:solidFill>
                <a:latin typeface="LANTX" pitchFamily="50" charset="-78"/>
                <a:cs typeface="LANTX" pitchFamily="50" charset="-78"/>
              </a:rPr>
              <a:t>ـيف نعيش إنجيلياً</a:t>
            </a:r>
          </a:p>
        </p:txBody>
      </p:sp>
      <p:sp>
        <p:nvSpPr>
          <p:cNvPr id="10" name="TextBox 9">
            <a:extLst>
              <a:ext uri="{FF2B5EF4-FFF2-40B4-BE49-F238E27FC236}">
                <a16:creationId xmlns:a16="http://schemas.microsoft.com/office/drawing/2014/main" id="{E96F84E5-4B3B-4C3D-BE8F-BA45BBFCDA39}"/>
              </a:ext>
            </a:extLst>
          </p:cNvPr>
          <p:cNvSpPr txBox="1"/>
          <p:nvPr/>
        </p:nvSpPr>
        <p:spPr>
          <a:xfrm>
            <a:off x="9906000" y="6488668"/>
            <a:ext cx="2286000" cy="369332"/>
          </a:xfrm>
          <a:prstGeom prst="rect">
            <a:avLst/>
          </a:prstGeom>
          <a:noFill/>
        </p:spPr>
        <p:txBody>
          <a:bodyPr wrap="square">
            <a:spAutoFit/>
          </a:bodyPr>
          <a:lstStyle/>
          <a:p>
            <a:pPr algn="r" rtl="1"/>
            <a:r>
              <a:rPr lang="ar-SY" dirty="0">
                <a:solidFill>
                  <a:srgbClr val="385723"/>
                </a:solidFill>
                <a:latin typeface="LANTX" pitchFamily="50" charset="-78"/>
                <a:cs typeface="LANTX" pitchFamily="50" charset="-78"/>
              </a:rPr>
              <a:t>الــــــــــــــــ</a:t>
            </a:r>
            <a:r>
              <a:rPr lang="ar-SY" dirty="0">
                <a:solidFill>
                  <a:schemeClr val="bg1"/>
                </a:solidFill>
                <a:latin typeface="LANTX" pitchFamily="50" charset="-78"/>
                <a:cs typeface="LANTX" pitchFamily="50" charset="-78"/>
              </a:rPr>
              <a:t>أخ كوستي بندلي</a:t>
            </a:r>
            <a:endParaRPr lang="en-US" dirty="0">
              <a:solidFill>
                <a:schemeClr val="bg1"/>
              </a:solidFill>
              <a:latin typeface="LANTX" pitchFamily="50" charset="-78"/>
              <a:cs typeface="LANTX" pitchFamily="50" charset="-78"/>
            </a:endParaRPr>
          </a:p>
        </p:txBody>
      </p:sp>
      <p:sp>
        <p:nvSpPr>
          <p:cNvPr id="11" name="TextBox 10">
            <a:extLst>
              <a:ext uri="{FF2B5EF4-FFF2-40B4-BE49-F238E27FC236}">
                <a16:creationId xmlns:a16="http://schemas.microsoft.com/office/drawing/2014/main" id="{F1ED0043-BF54-45D7-9FEE-F416AA4A8CCF}"/>
              </a:ext>
            </a:extLst>
          </p:cNvPr>
          <p:cNvSpPr txBox="1"/>
          <p:nvPr/>
        </p:nvSpPr>
        <p:spPr>
          <a:xfrm rot="5400000">
            <a:off x="9606642" y="3235948"/>
            <a:ext cx="4339719" cy="369332"/>
          </a:xfrm>
          <a:prstGeom prst="rect">
            <a:avLst/>
          </a:prstGeom>
          <a:noFill/>
        </p:spPr>
        <p:txBody>
          <a:bodyPr wrap="square" rtlCol="0">
            <a:spAutoFit/>
          </a:bodyPr>
          <a:lstStyle/>
          <a:p>
            <a:pPr algn="ctr" rtl="1"/>
            <a:r>
              <a:rPr lang="ar-SY" dirty="0">
                <a:solidFill>
                  <a:schemeClr val="bg1"/>
                </a:solidFill>
                <a:latin typeface="LANTX" pitchFamily="50" charset="-78"/>
                <a:cs typeface="LANTX" pitchFamily="50" charset="-78"/>
              </a:rPr>
              <a:t>المحاور الأساسية</a:t>
            </a:r>
            <a:endParaRPr lang="en-US" dirty="0">
              <a:solidFill>
                <a:schemeClr val="bg1"/>
              </a:solidFill>
              <a:latin typeface="LANTX" pitchFamily="50" charset="-78"/>
              <a:cs typeface="LANTX" pitchFamily="50" charset="-78"/>
            </a:endParaRPr>
          </a:p>
        </p:txBody>
      </p:sp>
      <p:sp>
        <p:nvSpPr>
          <p:cNvPr id="12" name="TextBox 11">
            <a:extLst>
              <a:ext uri="{FF2B5EF4-FFF2-40B4-BE49-F238E27FC236}">
                <a16:creationId xmlns:a16="http://schemas.microsoft.com/office/drawing/2014/main" id="{1BAD33EC-9D32-4C7E-8E09-3C31C09E9FCE}"/>
              </a:ext>
            </a:extLst>
          </p:cNvPr>
          <p:cNvSpPr txBox="1"/>
          <p:nvPr/>
        </p:nvSpPr>
        <p:spPr>
          <a:xfrm rot="5400000">
            <a:off x="8364241" y="3244386"/>
            <a:ext cx="6068020" cy="369332"/>
          </a:xfrm>
          <a:prstGeom prst="rect">
            <a:avLst/>
          </a:prstGeom>
          <a:noFill/>
        </p:spPr>
        <p:txBody>
          <a:bodyPr wrap="square" rtlCol="0">
            <a:spAutoFit/>
          </a:bodyPr>
          <a:lstStyle/>
          <a:p>
            <a:pPr algn="ctr" rtl="1"/>
            <a:r>
              <a:rPr lang="ar-SY" dirty="0">
                <a:solidFill>
                  <a:schemeClr val="bg1"/>
                </a:solidFill>
                <a:latin typeface="LANTX" pitchFamily="50" charset="-78"/>
                <a:cs typeface="LANTX" pitchFamily="50" charset="-78"/>
              </a:rPr>
              <a:t>المفاهيم الخاطئة والواقع</a:t>
            </a:r>
            <a:endParaRPr lang="en-US" dirty="0">
              <a:solidFill>
                <a:schemeClr val="bg1"/>
              </a:solidFill>
              <a:latin typeface="LANTX" pitchFamily="50" charset="-78"/>
              <a:cs typeface="LANTX" pitchFamily="50" charset="-78"/>
            </a:endParaRPr>
          </a:p>
        </p:txBody>
      </p:sp>
      <p:sp>
        <p:nvSpPr>
          <p:cNvPr id="13" name="TextBox 12">
            <a:extLst>
              <a:ext uri="{FF2B5EF4-FFF2-40B4-BE49-F238E27FC236}">
                <a16:creationId xmlns:a16="http://schemas.microsoft.com/office/drawing/2014/main" id="{BECD71A9-3905-4633-B116-64FB9A66EC1F}"/>
              </a:ext>
            </a:extLst>
          </p:cNvPr>
          <p:cNvSpPr txBox="1"/>
          <p:nvPr/>
        </p:nvSpPr>
        <p:spPr>
          <a:xfrm>
            <a:off x="768839" y="2868761"/>
            <a:ext cx="5147186" cy="646331"/>
          </a:xfrm>
          <a:prstGeom prst="rect">
            <a:avLst/>
          </a:prstGeom>
          <a:noFill/>
        </p:spPr>
        <p:txBody>
          <a:bodyPr wrap="square">
            <a:spAutoFit/>
          </a:bodyPr>
          <a:lstStyle/>
          <a:p>
            <a:pPr algn="r"/>
            <a:endParaRPr lang="ar-SY" sz="1800" dirty="0">
              <a:solidFill>
                <a:schemeClr val="bg1"/>
              </a:solidFill>
              <a:latin typeface="LANTX Light" pitchFamily="50" charset="-78"/>
              <a:cs typeface="LANTX Light" pitchFamily="50" charset="-78"/>
            </a:endParaRPr>
          </a:p>
          <a:p>
            <a:pPr algn="r"/>
            <a:endParaRPr lang="ar-SY" sz="1800" dirty="0">
              <a:solidFill>
                <a:schemeClr val="bg1"/>
              </a:solidFill>
              <a:latin typeface="LANTX Light" pitchFamily="50" charset="-78"/>
              <a:cs typeface="LANTX Light" pitchFamily="50" charset="-78"/>
            </a:endParaRPr>
          </a:p>
        </p:txBody>
      </p:sp>
      <p:sp>
        <p:nvSpPr>
          <p:cNvPr id="16" name="TextBox 15">
            <a:extLst>
              <a:ext uri="{FF2B5EF4-FFF2-40B4-BE49-F238E27FC236}">
                <a16:creationId xmlns:a16="http://schemas.microsoft.com/office/drawing/2014/main" id="{5E1016EC-1802-484B-ACA0-0C2871A4BBA2}"/>
              </a:ext>
            </a:extLst>
          </p:cNvPr>
          <p:cNvSpPr txBox="1"/>
          <p:nvPr/>
        </p:nvSpPr>
        <p:spPr>
          <a:xfrm rot="5400000">
            <a:off x="8750090" y="3254668"/>
            <a:ext cx="4529562"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السلوك الإنجيلي</a:t>
            </a:r>
            <a:endParaRPr lang="en-US" dirty="0">
              <a:solidFill>
                <a:schemeClr val="bg1"/>
              </a:solidFill>
              <a:latin typeface="LANTX" pitchFamily="50" charset="-78"/>
              <a:cs typeface="LANTX" pitchFamily="50" charset="-78"/>
            </a:endParaRPr>
          </a:p>
        </p:txBody>
      </p:sp>
      <p:sp>
        <p:nvSpPr>
          <p:cNvPr id="18" name="TextBox 17">
            <a:extLst>
              <a:ext uri="{FF2B5EF4-FFF2-40B4-BE49-F238E27FC236}">
                <a16:creationId xmlns:a16="http://schemas.microsoft.com/office/drawing/2014/main" id="{78AAAEBF-A917-4DFD-BD04-D12B793BB407}"/>
              </a:ext>
            </a:extLst>
          </p:cNvPr>
          <p:cNvSpPr txBox="1"/>
          <p:nvPr/>
        </p:nvSpPr>
        <p:spPr>
          <a:xfrm>
            <a:off x="-4802661" y="3552475"/>
            <a:ext cx="8186056" cy="369332"/>
          </a:xfrm>
          <a:prstGeom prst="rect">
            <a:avLst/>
          </a:prstGeom>
          <a:noFill/>
        </p:spPr>
        <p:txBody>
          <a:bodyPr wrap="square">
            <a:spAutoFit/>
          </a:bodyPr>
          <a:lstStyle/>
          <a:p>
            <a:pPr algn="ctr"/>
            <a:endParaRPr lang="ar-SY" sz="1800" dirty="0">
              <a:cs typeface="DecoType Thuluth" panose="02010000000000000000" pitchFamily="2" charset="-78"/>
            </a:endParaRPr>
          </a:p>
        </p:txBody>
      </p:sp>
      <p:sp>
        <p:nvSpPr>
          <p:cNvPr id="27" name="TextBox 26">
            <a:extLst>
              <a:ext uri="{FF2B5EF4-FFF2-40B4-BE49-F238E27FC236}">
                <a16:creationId xmlns:a16="http://schemas.microsoft.com/office/drawing/2014/main" id="{56706C9D-6A14-43A9-87E2-F4883FCB806E}"/>
              </a:ext>
            </a:extLst>
          </p:cNvPr>
          <p:cNvSpPr txBox="1"/>
          <p:nvPr/>
        </p:nvSpPr>
        <p:spPr>
          <a:xfrm rot="5400000">
            <a:off x="8888018" y="3240353"/>
            <a:ext cx="3499447"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مسيرة التحول</a:t>
            </a:r>
            <a:endParaRPr lang="en-US" dirty="0">
              <a:solidFill>
                <a:schemeClr val="bg1"/>
              </a:solidFill>
              <a:latin typeface="LANTX" pitchFamily="50" charset="-78"/>
              <a:cs typeface="LANTX" pitchFamily="50" charset="-78"/>
            </a:endParaRPr>
          </a:p>
        </p:txBody>
      </p:sp>
      <p:sp>
        <p:nvSpPr>
          <p:cNvPr id="31" name="TextBox 30">
            <a:extLst>
              <a:ext uri="{FF2B5EF4-FFF2-40B4-BE49-F238E27FC236}">
                <a16:creationId xmlns:a16="http://schemas.microsoft.com/office/drawing/2014/main" id="{300454E2-4A29-417D-B4FD-724776651AD2}"/>
              </a:ext>
            </a:extLst>
          </p:cNvPr>
          <p:cNvSpPr txBox="1"/>
          <p:nvPr/>
        </p:nvSpPr>
        <p:spPr>
          <a:xfrm rot="5400000">
            <a:off x="8317673" y="3122178"/>
            <a:ext cx="3887421"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محبة الأعداء والعفة</a:t>
            </a:r>
            <a:endParaRPr lang="en-US" dirty="0">
              <a:solidFill>
                <a:schemeClr val="bg1"/>
              </a:solidFill>
              <a:latin typeface="LANTX" pitchFamily="50" charset="-78"/>
              <a:cs typeface="LANTX" pitchFamily="50" charset="-78"/>
            </a:endParaRPr>
          </a:p>
        </p:txBody>
      </p:sp>
      <p:sp>
        <p:nvSpPr>
          <p:cNvPr id="17" name="TextBox 16">
            <a:extLst>
              <a:ext uri="{FF2B5EF4-FFF2-40B4-BE49-F238E27FC236}">
                <a16:creationId xmlns:a16="http://schemas.microsoft.com/office/drawing/2014/main" id="{43FE81C3-1FCF-4B87-A44A-111CAECC0779}"/>
              </a:ext>
            </a:extLst>
          </p:cNvPr>
          <p:cNvSpPr txBox="1"/>
          <p:nvPr/>
        </p:nvSpPr>
        <p:spPr>
          <a:xfrm rot="5400000">
            <a:off x="7863599" y="3232609"/>
            <a:ext cx="3887421"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طاقة الحب</a:t>
            </a:r>
            <a:endParaRPr lang="en-US" dirty="0">
              <a:solidFill>
                <a:schemeClr val="bg1"/>
              </a:solidFill>
              <a:latin typeface="LANTX" pitchFamily="50" charset="-78"/>
              <a:cs typeface="LANTX" pitchFamily="50" charset="-78"/>
            </a:endParaRPr>
          </a:p>
        </p:txBody>
      </p:sp>
      <p:sp>
        <p:nvSpPr>
          <p:cNvPr id="24" name="TextBox 23">
            <a:extLst>
              <a:ext uri="{FF2B5EF4-FFF2-40B4-BE49-F238E27FC236}">
                <a16:creationId xmlns:a16="http://schemas.microsoft.com/office/drawing/2014/main" id="{48AFEDC1-BD89-404C-B2D4-EC7754A2F625}"/>
              </a:ext>
            </a:extLst>
          </p:cNvPr>
          <p:cNvSpPr txBox="1"/>
          <p:nvPr/>
        </p:nvSpPr>
        <p:spPr>
          <a:xfrm>
            <a:off x="2200024" y="2398313"/>
            <a:ext cx="6863305" cy="2308324"/>
          </a:xfrm>
          <a:prstGeom prst="rect">
            <a:avLst/>
          </a:prstGeom>
          <a:noFill/>
        </p:spPr>
        <p:txBody>
          <a:bodyPr wrap="square">
            <a:spAutoFit/>
          </a:bodyPr>
          <a:lstStyle/>
          <a:p>
            <a:pPr algn="r" rtl="1"/>
            <a:r>
              <a:rPr lang="ar-SY" dirty="0">
                <a:solidFill>
                  <a:schemeClr val="accent6">
                    <a:lumMod val="75000"/>
                  </a:schemeClr>
                </a:solidFill>
                <a:latin typeface="LANTX" pitchFamily="50" charset="-78"/>
                <a:cs typeface="LANTX" pitchFamily="50" charset="-78"/>
              </a:rPr>
              <a:t>وفي النّهاية أيّها الإخوة، هذا الفرح هو من بشرى الإنجيل، الذي كلامه ليس عبئًا ثقيلاً، بل العكس تماماً، مستذكرين دعوة المسيح بقوله:</a:t>
            </a:r>
          </a:p>
          <a:p>
            <a:pPr algn="r" rtl="1"/>
            <a:endParaRPr lang="ar-SY" dirty="0">
              <a:solidFill>
                <a:schemeClr val="accent6">
                  <a:lumMod val="75000"/>
                </a:schemeClr>
              </a:solidFill>
              <a:latin typeface="LANTX" pitchFamily="50" charset="-78"/>
              <a:cs typeface="LANTX" pitchFamily="50" charset="-78"/>
            </a:endParaRPr>
          </a:p>
          <a:p>
            <a:pPr algn="ctr" rtl="1"/>
            <a:r>
              <a:rPr lang="ar-SY" dirty="0">
                <a:solidFill>
                  <a:schemeClr val="accent6">
                    <a:lumMod val="75000"/>
                  </a:schemeClr>
                </a:solidFill>
                <a:cs typeface="DecoType Thuluth" panose="02010000000000000000" pitchFamily="2" charset="-78"/>
              </a:rPr>
              <a:t>"تَعَالُوا إِلَيَّ يَا جمَيِع المُتَعبِين </a:t>
            </a:r>
            <a:r>
              <a:rPr lang="ar-SY" dirty="0" err="1">
                <a:solidFill>
                  <a:schemeClr val="accent6">
                    <a:lumMod val="75000"/>
                  </a:schemeClr>
                </a:solidFill>
                <a:cs typeface="DecoType Thuluth" panose="02010000000000000000" pitchFamily="2" charset="-78"/>
              </a:rPr>
              <a:t>والثَّقِيلِي</a:t>
            </a:r>
            <a:r>
              <a:rPr lang="ar-SY" dirty="0">
                <a:solidFill>
                  <a:schemeClr val="accent6">
                    <a:lumMod val="75000"/>
                  </a:schemeClr>
                </a:solidFill>
                <a:cs typeface="DecoType Thuluth" panose="02010000000000000000" pitchFamily="2" charset="-78"/>
              </a:rPr>
              <a:t> الأَحمالِ وأَنَا أُرِيحُكُم"</a:t>
            </a:r>
          </a:p>
          <a:p>
            <a:pPr algn="ctr" rtl="1"/>
            <a:r>
              <a:rPr lang="ar-SY" dirty="0">
                <a:solidFill>
                  <a:schemeClr val="accent6">
                    <a:lumMod val="75000"/>
                  </a:schemeClr>
                </a:solidFill>
                <a:cs typeface="DecoType Thuluth" panose="02010000000000000000" pitchFamily="2" charset="-78"/>
              </a:rPr>
              <a:t>متى 28:11</a:t>
            </a:r>
          </a:p>
          <a:p>
            <a:pPr algn="ctr"/>
            <a:endParaRPr lang="ar-SY" dirty="0">
              <a:solidFill>
                <a:schemeClr val="accent6">
                  <a:lumMod val="75000"/>
                </a:schemeClr>
              </a:solidFill>
              <a:latin typeface="LANTX" pitchFamily="50" charset="-78"/>
              <a:cs typeface="LANTX" pitchFamily="50" charset="-78"/>
            </a:endParaRPr>
          </a:p>
          <a:p>
            <a:pPr algn="ctr" rtl="1"/>
            <a:r>
              <a:rPr lang="ar-SY" dirty="0">
                <a:solidFill>
                  <a:schemeClr val="accent6">
                    <a:lumMod val="75000"/>
                  </a:schemeClr>
                </a:solidFill>
                <a:latin typeface="LANTX" pitchFamily="50" charset="-78"/>
                <a:cs typeface="LANTX" pitchFamily="50" charset="-78"/>
              </a:rPr>
              <a:t>مما يؤكّد لنا، يا إخوة، أن نيره خفيف وأنّ الحياة الجّديدة تُعاش فِي مناخ الرّاحة والبهجة.</a:t>
            </a:r>
          </a:p>
        </p:txBody>
      </p:sp>
    </p:spTree>
    <p:extLst>
      <p:ext uri="{BB962C8B-B14F-4D97-AF65-F5344CB8AC3E}">
        <p14:creationId xmlns:p14="http://schemas.microsoft.com/office/powerpoint/2010/main" val="304102373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40E83867-6BD1-4BCF-B106-7B800850CE4B}"/>
              </a:ext>
            </a:extLst>
          </p:cNvPr>
          <p:cNvSpPr/>
          <p:nvPr/>
        </p:nvSpPr>
        <p:spPr>
          <a:xfrm>
            <a:off x="-4229794" y="13933"/>
            <a:ext cx="16333304" cy="6857999"/>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1" eaLnBrk="1" latinLnBrk="0" hangingPunct="1"/>
            <a:endParaRPr lang="en-US" dirty="0"/>
          </a:p>
        </p:txBody>
      </p:sp>
      <p:sp>
        <p:nvSpPr>
          <p:cNvPr id="5" name="Rectangle: Rounded Corners 4">
            <a:extLst>
              <a:ext uri="{FF2B5EF4-FFF2-40B4-BE49-F238E27FC236}">
                <a16:creationId xmlns:a16="http://schemas.microsoft.com/office/drawing/2014/main" id="{3B5EDC6D-EC02-450C-AF56-D6D5AF12AC13}"/>
              </a:ext>
            </a:extLst>
          </p:cNvPr>
          <p:cNvSpPr/>
          <p:nvPr/>
        </p:nvSpPr>
        <p:spPr>
          <a:xfrm>
            <a:off x="-3738013" y="518906"/>
            <a:ext cx="5827644" cy="606802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Rounded Corners 5">
            <a:extLst>
              <a:ext uri="{FF2B5EF4-FFF2-40B4-BE49-F238E27FC236}">
                <a16:creationId xmlns:a16="http://schemas.microsoft.com/office/drawing/2014/main" id="{0E3A5469-C813-4771-A490-E5DE8EB84A2B}"/>
              </a:ext>
            </a:extLst>
          </p:cNvPr>
          <p:cNvSpPr/>
          <p:nvPr/>
        </p:nvSpPr>
        <p:spPr>
          <a:xfrm>
            <a:off x="-3309730" y="869220"/>
            <a:ext cx="4923182" cy="5126251"/>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Rounded Corners 6">
            <a:extLst>
              <a:ext uri="{FF2B5EF4-FFF2-40B4-BE49-F238E27FC236}">
                <a16:creationId xmlns:a16="http://schemas.microsoft.com/office/drawing/2014/main" id="{6A57194F-8416-4E53-BF01-07014AF5C13C}"/>
              </a:ext>
            </a:extLst>
          </p:cNvPr>
          <p:cNvSpPr/>
          <p:nvPr/>
        </p:nvSpPr>
        <p:spPr>
          <a:xfrm>
            <a:off x="-2918791" y="1250755"/>
            <a:ext cx="4167808" cy="4339719"/>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81E8140B-4A90-427A-A088-2A71B25F4B92}"/>
              </a:ext>
            </a:extLst>
          </p:cNvPr>
          <p:cNvSpPr/>
          <p:nvPr/>
        </p:nvSpPr>
        <p:spPr>
          <a:xfrm>
            <a:off x="-2577548" y="1607446"/>
            <a:ext cx="3485322" cy="362908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Rounded Corners 8">
            <a:extLst>
              <a:ext uri="{FF2B5EF4-FFF2-40B4-BE49-F238E27FC236}">
                <a16:creationId xmlns:a16="http://schemas.microsoft.com/office/drawing/2014/main" id="{486BF76F-838D-48B2-9421-89BE8A5C530D}"/>
              </a:ext>
            </a:extLst>
          </p:cNvPr>
          <p:cNvSpPr/>
          <p:nvPr/>
        </p:nvSpPr>
        <p:spPr>
          <a:xfrm>
            <a:off x="-2231750" y="1968899"/>
            <a:ext cx="2793725" cy="2908959"/>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050B29DD-B598-487A-90DB-C756A831E3D4}"/>
              </a:ext>
            </a:extLst>
          </p:cNvPr>
          <p:cNvSpPr txBox="1"/>
          <p:nvPr/>
        </p:nvSpPr>
        <p:spPr>
          <a:xfrm>
            <a:off x="10147300" y="13933"/>
            <a:ext cx="2044700" cy="369332"/>
          </a:xfrm>
          <a:prstGeom prst="rect">
            <a:avLst/>
          </a:prstGeom>
          <a:noFill/>
        </p:spPr>
        <p:txBody>
          <a:bodyPr wrap="square" rtlCol="0">
            <a:spAutoFit/>
          </a:bodyPr>
          <a:lstStyle/>
          <a:p>
            <a:pPr algn="ctr" rtl="1"/>
            <a:r>
              <a:rPr lang="ar-SY" dirty="0">
                <a:solidFill>
                  <a:srgbClr val="385723"/>
                </a:solidFill>
                <a:latin typeface="LANTX" pitchFamily="50" charset="-78"/>
                <a:cs typeface="LANTX" pitchFamily="50" charset="-78"/>
              </a:rPr>
              <a:t>كـــــــــــــ</a:t>
            </a:r>
            <a:r>
              <a:rPr lang="ar-SY" dirty="0">
                <a:solidFill>
                  <a:schemeClr val="bg1"/>
                </a:solidFill>
                <a:latin typeface="LANTX" pitchFamily="50" charset="-78"/>
                <a:cs typeface="LANTX" pitchFamily="50" charset="-78"/>
              </a:rPr>
              <a:t>ـيف نعيش إنجيلياً</a:t>
            </a:r>
          </a:p>
        </p:txBody>
      </p:sp>
      <p:sp>
        <p:nvSpPr>
          <p:cNvPr id="10" name="TextBox 9">
            <a:extLst>
              <a:ext uri="{FF2B5EF4-FFF2-40B4-BE49-F238E27FC236}">
                <a16:creationId xmlns:a16="http://schemas.microsoft.com/office/drawing/2014/main" id="{E96F84E5-4B3B-4C3D-BE8F-BA45BBFCDA39}"/>
              </a:ext>
            </a:extLst>
          </p:cNvPr>
          <p:cNvSpPr txBox="1"/>
          <p:nvPr/>
        </p:nvSpPr>
        <p:spPr>
          <a:xfrm>
            <a:off x="9906000" y="6488668"/>
            <a:ext cx="2286000" cy="369332"/>
          </a:xfrm>
          <a:prstGeom prst="rect">
            <a:avLst/>
          </a:prstGeom>
          <a:noFill/>
        </p:spPr>
        <p:txBody>
          <a:bodyPr wrap="square">
            <a:spAutoFit/>
          </a:bodyPr>
          <a:lstStyle/>
          <a:p>
            <a:pPr algn="r" rtl="1"/>
            <a:r>
              <a:rPr lang="ar-SY" dirty="0">
                <a:solidFill>
                  <a:srgbClr val="385723"/>
                </a:solidFill>
                <a:latin typeface="LANTX" pitchFamily="50" charset="-78"/>
                <a:cs typeface="LANTX" pitchFamily="50" charset="-78"/>
              </a:rPr>
              <a:t>الــــــــــــــــ</a:t>
            </a:r>
            <a:r>
              <a:rPr lang="ar-SY" dirty="0">
                <a:solidFill>
                  <a:schemeClr val="bg1"/>
                </a:solidFill>
                <a:latin typeface="LANTX" pitchFamily="50" charset="-78"/>
                <a:cs typeface="LANTX" pitchFamily="50" charset="-78"/>
              </a:rPr>
              <a:t>أخ كوستي بندلي</a:t>
            </a:r>
            <a:endParaRPr lang="en-US" dirty="0">
              <a:solidFill>
                <a:schemeClr val="bg1"/>
              </a:solidFill>
              <a:latin typeface="LANTX" pitchFamily="50" charset="-78"/>
              <a:cs typeface="LANTX" pitchFamily="50" charset="-78"/>
            </a:endParaRPr>
          </a:p>
        </p:txBody>
      </p:sp>
      <p:sp>
        <p:nvSpPr>
          <p:cNvPr id="11" name="TextBox 10">
            <a:extLst>
              <a:ext uri="{FF2B5EF4-FFF2-40B4-BE49-F238E27FC236}">
                <a16:creationId xmlns:a16="http://schemas.microsoft.com/office/drawing/2014/main" id="{F1ED0043-BF54-45D7-9FEE-F416AA4A8CCF}"/>
              </a:ext>
            </a:extLst>
          </p:cNvPr>
          <p:cNvSpPr txBox="1"/>
          <p:nvPr/>
        </p:nvSpPr>
        <p:spPr>
          <a:xfrm rot="5400000">
            <a:off x="9606642" y="3005118"/>
            <a:ext cx="4339719" cy="830997"/>
          </a:xfrm>
          <a:prstGeom prst="rect">
            <a:avLst/>
          </a:prstGeom>
          <a:noFill/>
        </p:spPr>
        <p:txBody>
          <a:bodyPr wrap="square" rtlCol="0">
            <a:spAutoFit/>
          </a:bodyPr>
          <a:lstStyle/>
          <a:p>
            <a:pPr algn="ctr" rtl="1"/>
            <a:r>
              <a:rPr lang="ar-SY" sz="4800" dirty="0">
                <a:solidFill>
                  <a:schemeClr val="bg1"/>
                </a:solidFill>
                <a:latin typeface="LANTX" pitchFamily="50" charset="-78"/>
                <a:cs typeface="LANTX" pitchFamily="50" charset="-78"/>
              </a:rPr>
              <a:t>المحاور الأساسية</a:t>
            </a:r>
            <a:endParaRPr lang="en-US" sz="4800" dirty="0">
              <a:solidFill>
                <a:schemeClr val="bg1"/>
              </a:solidFill>
              <a:latin typeface="LANTX" pitchFamily="50" charset="-78"/>
              <a:cs typeface="LANTX" pitchFamily="50" charset="-78"/>
            </a:endParaRPr>
          </a:p>
        </p:txBody>
      </p:sp>
      <p:sp>
        <p:nvSpPr>
          <p:cNvPr id="50" name="Rectangle: Rounded Corners 49">
            <a:extLst>
              <a:ext uri="{FF2B5EF4-FFF2-40B4-BE49-F238E27FC236}">
                <a16:creationId xmlns:a16="http://schemas.microsoft.com/office/drawing/2014/main" id="{B165DC23-8EEF-4FC8-895D-A9EB47E485D4}"/>
              </a:ext>
            </a:extLst>
          </p:cNvPr>
          <p:cNvSpPr/>
          <p:nvPr/>
        </p:nvSpPr>
        <p:spPr>
          <a:xfrm>
            <a:off x="2742791" y="145855"/>
            <a:ext cx="5461000" cy="826965"/>
          </a:xfrm>
          <a:prstGeom prst="roundRect">
            <a:avLst/>
          </a:prstGeom>
          <a:noFill/>
          <a:ln w="28575">
            <a:solidFill>
              <a:schemeClr val="accent6">
                <a:lumMod val="20000"/>
                <a:lumOff val="80000"/>
              </a:schemeClr>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Y" sz="2000" dirty="0">
                <a:latin typeface="LANTX" pitchFamily="50" charset="-78"/>
                <a:cs typeface="LANTX" pitchFamily="50" charset="-78"/>
              </a:rPr>
              <a:t>الخلفيّات الخاطئة وراء سؤال «هل يُمكن العيش إنجيليّا؟».</a:t>
            </a:r>
          </a:p>
        </p:txBody>
      </p:sp>
      <p:cxnSp>
        <p:nvCxnSpPr>
          <p:cNvPr id="59" name="Straight Arrow Connector 58">
            <a:extLst>
              <a:ext uri="{FF2B5EF4-FFF2-40B4-BE49-F238E27FC236}">
                <a16:creationId xmlns:a16="http://schemas.microsoft.com/office/drawing/2014/main" id="{794E9274-12C9-4929-A593-3C6A218E4E06}"/>
              </a:ext>
            </a:extLst>
          </p:cNvPr>
          <p:cNvCxnSpPr>
            <a:cxnSpLocks/>
            <a:stCxn id="11" idx="2"/>
            <a:endCxn id="50" idx="3"/>
          </p:cNvCxnSpPr>
          <p:nvPr/>
        </p:nvCxnSpPr>
        <p:spPr>
          <a:xfrm flipH="1" flipV="1">
            <a:off x="8203791" y="559338"/>
            <a:ext cx="3157212" cy="2861279"/>
          </a:xfrm>
          <a:prstGeom prst="straightConnector1">
            <a:avLst/>
          </a:prstGeom>
          <a:ln w="57150">
            <a:solidFill>
              <a:schemeClr val="accent6">
                <a:lumMod val="20000"/>
                <a:lumOff val="80000"/>
              </a:schemeClr>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67" name="Rectangle: Rounded Corners 66">
            <a:extLst>
              <a:ext uri="{FF2B5EF4-FFF2-40B4-BE49-F238E27FC236}">
                <a16:creationId xmlns:a16="http://schemas.microsoft.com/office/drawing/2014/main" id="{4005C76B-A97F-4306-B385-51C6CF3E5280}"/>
              </a:ext>
            </a:extLst>
          </p:cNvPr>
          <p:cNvSpPr/>
          <p:nvPr/>
        </p:nvSpPr>
        <p:spPr>
          <a:xfrm>
            <a:off x="2654300" y="1281457"/>
            <a:ext cx="5461000" cy="826965"/>
          </a:xfrm>
          <a:prstGeom prst="roundRect">
            <a:avLst/>
          </a:prstGeom>
          <a:noFill/>
          <a:ln w="28575">
            <a:solidFill>
              <a:schemeClr val="accent6">
                <a:lumMod val="20000"/>
                <a:lumOff val="80000"/>
              </a:schemeClr>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Y" sz="2000" dirty="0">
                <a:latin typeface="LANTX" pitchFamily="50" charset="-78"/>
                <a:cs typeface="LANTX" pitchFamily="50" charset="-78"/>
              </a:rPr>
              <a:t>السّلوك الإنجيليّ ليس فرضًا.</a:t>
            </a:r>
          </a:p>
        </p:txBody>
      </p:sp>
      <p:cxnSp>
        <p:nvCxnSpPr>
          <p:cNvPr id="68" name="Straight Arrow Connector 67">
            <a:extLst>
              <a:ext uri="{FF2B5EF4-FFF2-40B4-BE49-F238E27FC236}">
                <a16:creationId xmlns:a16="http://schemas.microsoft.com/office/drawing/2014/main" id="{8E91504C-C5B3-4C88-949F-2949816442BA}"/>
              </a:ext>
            </a:extLst>
          </p:cNvPr>
          <p:cNvCxnSpPr>
            <a:cxnSpLocks/>
            <a:stCxn id="11" idx="2"/>
            <a:endCxn id="67" idx="3"/>
          </p:cNvCxnSpPr>
          <p:nvPr/>
        </p:nvCxnSpPr>
        <p:spPr>
          <a:xfrm flipH="1" flipV="1">
            <a:off x="8115300" y="1694940"/>
            <a:ext cx="3245703" cy="1725677"/>
          </a:xfrm>
          <a:prstGeom prst="straightConnector1">
            <a:avLst/>
          </a:prstGeom>
          <a:ln w="57150">
            <a:solidFill>
              <a:schemeClr val="accent6">
                <a:lumMod val="20000"/>
                <a:lumOff val="80000"/>
              </a:schemeClr>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70" name="Rectangle: Rounded Corners 69">
            <a:extLst>
              <a:ext uri="{FF2B5EF4-FFF2-40B4-BE49-F238E27FC236}">
                <a16:creationId xmlns:a16="http://schemas.microsoft.com/office/drawing/2014/main" id="{97994D06-DC7D-4918-9A4B-F82739C10AED}"/>
              </a:ext>
            </a:extLst>
          </p:cNvPr>
          <p:cNvSpPr/>
          <p:nvPr/>
        </p:nvSpPr>
        <p:spPr>
          <a:xfrm>
            <a:off x="2654300" y="2521905"/>
            <a:ext cx="5461000" cy="826965"/>
          </a:xfrm>
          <a:prstGeom prst="roundRect">
            <a:avLst/>
          </a:prstGeom>
          <a:noFill/>
          <a:ln w="28575">
            <a:solidFill>
              <a:schemeClr val="accent6">
                <a:lumMod val="20000"/>
                <a:lumOff val="80000"/>
              </a:schemeClr>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Y" sz="2000" dirty="0">
                <a:latin typeface="LANTX" pitchFamily="50" charset="-78"/>
                <a:cs typeface="LANTX" pitchFamily="50" charset="-78"/>
              </a:rPr>
              <a:t>مسيرة التَّحول للوصول للهدف.</a:t>
            </a:r>
          </a:p>
        </p:txBody>
      </p:sp>
      <p:cxnSp>
        <p:nvCxnSpPr>
          <p:cNvPr id="71" name="Straight Arrow Connector 70">
            <a:extLst>
              <a:ext uri="{FF2B5EF4-FFF2-40B4-BE49-F238E27FC236}">
                <a16:creationId xmlns:a16="http://schemas.microsoft.com/office/drawing/2014/main" id="{15658846-6C3F-44EE-B33C-B3E4C7872897}"/>
              </a:ext>
            </a:extLst>
          </p:cNvPr>
          <p:cNvCxnSpPr>
            <a:cxnSpLocks/>
            <a:endCxn id="70" idx="3"/>
          </p:cNvCxnSpPr>
          <p:nvPr/>
        </p:nvCxnSpPr>
        <p:spPr>
          <a:xfrm flipH="1" flipV="1">
            <a:off x="8115300" y="2935388"/>
            <a:ext cx="3245703" cy="485229"/>
          </a:xfrm>
          <a:prstGeom prst="straightConnector1">
            <a:avLst/>
          </a:prstGeom>
          <a:ln w="57150">
            <a:solidFill>
              <a:schemeClr val="accent6">
                <a:lumMod val="20000"/>
                <a:lumOff val="80000"/>
              </a:schemeClr>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72" name="Rectangle: Rounded Corners 71">
            <a:extLst>
              <a:ext uri="{FF2B5EF4-FFF2-40B4-BE49-F238E27FC236}">
                <a16:creationId xmlns:a16="http://schemas.microsoft.com/office/drawing/2014/main" id="{53FBB312-BC27-431E-AE7F-8CA6D6F48711}"/>
              </a:ext>
            </a:extLst>
          </p:cNvPr>
          <p:cNvSpPr/>
          <p:nvPr/>
        </p:nvSpPr>
        <p:spPr>
          <a:xfrm>
            <a:off x="2654300" y="3657507"/>
            <a:ext cx="5461000" cy="826965"/>
          </a:xfrm>
          <a:prstGeom prst="roundRect">
            <a:avLst/>
          </a:prstGeom>
          <a:noFill/>
          <a:ln w="28575">
            <a:solidFill>
              <a:schemeClr val="accent6">
                <a:lumMod val="20000"/>
                <a:lumOff val="80000"/>
              </a:schemeClr>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Y" sz="2000" dirty="0">
                <a:latin typeface="LANTX" pitchFamily="50" charset="-78"/>
                <a:cs typeface="LANTX" pitchFamily="50" charset="-78"/>
              </a:rPr>
              <a:t>محبّة الأعداء والعفّة الإنجيليّة.</a:t>
            </a:r>
          </a:p>
        </p:txBody>
      </p:sp>
      <p:cxnSp>
        <p:nvCxnSpPr>
          <p:cNvPr id="73" name="Straight Arrow Connector 72">
            <a:extLst>
              <a:ext uri="{FF2B5EF4-FFF2-40B4-BE49-F238E27FC236}">
                <a16:creationId xmlns:a16="http://schemas.microsoft.com/office/drawing/2014/main" id="{E249E455-A684-44E4-8AFA-BB75C6DCA124}"/>
              </a:ext>
            </a:extLst>
          </p:cNvPr>
          <p:cNvCxnSpPr>
            <a:cxnSpLocks/>
            <a:endCxn id="72" idx="3"/>
          </p:cNvCxnSpPr>
          <p:nvPr/>
        </p:nvCxnSpPr>
        <p:spPr>
          <a:xfrm flipH="1">
            <a:off x="8115300" y="3420617"/>
            <a:ext cx="3245703" cy="650373"/>
          </a:xfrm>
          <a:prstGeom prst="straightConnector1">
            <a:avLst/>
          </a:prstGeom>
          <a:ln w="57150">
            <a:solidFill>
              <a:schemeClr val="accent6">
                <a:lumMod val="20000"/>
                <a:lumOff val="80000"/>
              </a:schemeClr>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77" name="Rectangle: Rounded Corners 76">
            <a:extLst>
              <a:ext uri="{FF2B5EF4-FFF2-40B4-BE49-F238E27FC236}">
                <a16:creationId xmlns:a16="http://schemas.microsoft.com/office/drawing/2014/main" id="{5C2EA0E1-E438-4EEA-BDF1-72E8169C2FE0}"/>
              </a:ext>
            </a:extLst>
          </p:cNvPr>
          <p:cNvSpPr/>
          <p:nvPr/>
        </p:nvSpPr>
        <p:spPr>
          <a:xfrm>
            <a:off x="2654300" y="4814060"/>
            <a:ext cx="5461000" cy="826965"/>
          </a:xfrm>
          <a:prstGeom prst="roundRect">
            <a:avLst/>
          </a:prstGeom>
          <a:noFill/>
          <a:ln w="28575">
            <a:solidFill>
              <a:schemeClr val="accent6">
                <a:lumMod val="20000"/>
                <a:lumOff val="80000"/>
              </a:schemeClr>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Y" sz="2000" dirty="0">
                <a:latin typeface="LANTX" pitchFamily="50" charset="-78"/>
                <a:cs typeface="LANTX" pitchFamily="50" charset="-78"/>
              </a:rPr>
              <a:t>محبّة الأعداء مجدّدةً وطاقة الحب.</a:t>
            </a:r>
          </a:p>
        </p:txBody>
      </p:sp>
      <p:cxnSp>
        <p:nvCxnSpPr>
          <p:cNvPr id="78" name="Straight Arrow Connector 77">
            <a:extLst>
              <a:ext uri="{FF2B5EF4-FFF2-40B4-BE49-F238E27FC236}">
                <a16:creationId xmlns:a16="http://schemas.microsoft.com/office/drawing/2014/main" id="{6D2CF93D-BE91-4917-AC6C-CE266DEA6451}"/>
              </a:ext>
            </a:extLst>
          </p:cNvPr>
          <p:cNvCxnSpPr>
            <a:cxnSpLocks/>
            <a:stCxn id="11" idx="2"/>
            <a:endCxn id="77" idx="3"/>
          </p:cNvCxnSpPr>
          <p:nvPr/>
        </p:nvCxnSpPr>
        <p:spPr>
          <a:xfrm flipH="1">
            <a:off x="8115300" y="3420617"/>
            <a:ext cx="3245703" cy="1806926"/>
          </a:xfrm>
          <a:prstGeom prst="straightConnector1">
            <a:avLst/>
          </a:prstGeom>
          <a:ln w="57150">
            <a:solidFill>
              <a:schemeClr val="accent6">
                <a:lumMod val="20000"/>
                <a:lumOff val="80000"/>
              </a:schemeClr>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79" name="Rectangle: Rounded Corners 78">
            <a:extLst>
              <a:ext uri="{FF2B5EF4-FFF2-40B4-BE49-F238E27FC236}">
                <a16:creationId xmlns:a16="http://schemas.microsoft.com/office/drawing/2014/main" id="{950F8BF8-75B6-4BC2-8C30-ED5F69C703EB}"/>
              </a:ext>
            </a:extLst>
          </p:cNvPr>
          <p:cNvSpPr/>
          <p:nvPr/>
        </p:nvSpPr>
        <p:spPr>
          <a:xfrm>
            <a:off x="2654300" y="5949662"/>
            <a:ext cx="5461000" cy="826965"/>
          </a:xfrm>
          <a:prstGeom prst="roundRect">
            <a:avLst/>
          </a:prstGeom>
          <a:noFill/>
          <a:ln w="28575">
            <a:solidFill>
              <a:schemeClr val="accent6">
                <a:lumMod val="20000"/>
                <a:lumOff val="80000"/>
              </a:schemeClr>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Y" sz="2000" dirty="0">
                <a:latin typeface="LANTX" pitchFamily="50" charset="-78"/>
                <a:cs typeface="LANTX" pitchFamily="50" charset="-78"/>
              </a:rPr>
              <a:t>الختام.</a:t>
            </a:r>
          </a:p>
        </p:txBody>
      </p:sp>
      <p:cxnSp>
        <p:nvCxnSpPr>
          <p:cNvPr id="80" name="Straight Arrow Connector 79">
            <a:extLst>
              <a:ext uri="{FF2B5EF4-FFF2-40B4-BE49-F238E27FC236}">
                <a16:creationId xmlns:a16="http://schemas.microsoft.com/office/drawing/2014/main" id="{DE99BE6B-2592-4C49-8703-0520191763B7}"/>
              </a:ext>
            </a:extLst>
          </p:cNvPr>
          <p:cNvCxnSpPr>
            <a:cxnSpLocks/>
            <a:stCxn id="11" idx="2"/>
            <a:endCxn id="79" idx="3"/>
          </p:cNvCxnSpPr>
          <p:nvPr/>
        </p:nvCxnSpPr>
        <p:spPr>
          <a:xfrm flipH="1">
            <a:off x="8115300" y="3420617"/>
            <a:ext cx="3245703" cy="2942528"/>
          </a:xfrm>
          <a:prstGeom prst="straightConnector1">
            <a:avLst/>
          </a:prstGeom>
          <a:ln w="57150">
            <a:solidFill>
              <a:schemeClr val="accent6">
                <a:lumMod val="20000"/>
                <a:lumOff val="80000"/>
              </a:schemeClr>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C92E3D6D-9031-483C-93F0-34C4038E3105}"/>
              </a:ext>
            </a:extLst>
          </p:cNvPr>
          <p:cNvSpPr txBox="1"/>
          <p:nvPr/>
        </p:nvSpPr>
        <p:spPr>
          <a:xfrm rot="5400000">
            <a:off x="511208" y="3232033"/>
            <a:ext cx="2667000" cy="369332"/>
          </a:xfrm>
          <a:prstGeom prst="rect">
            <a:avLst/>
          </a:prstGeom>
          <a:noFill/>
        </p:spPr>
        <p:txBody>
          <a:bodyPr wrap="square" rtlCol="0">
            <a:spAutoFit/>
          </a:bodyPr>
          <a:lstStyle/>
          <a:p>
            <a:pPr algn="ctr" rtl="1"/>
            <a:r>
              <a:rPr lang="ar-SY" dirty="0">
                <a:solidFill>
                  <a:schemeClr val="bg1"/>
                </a:solidFill>
                <a:latin typeface="LANTX" pitchFamily="50" charset="-78"/>
                <a:cs typeface="LANTX" pitchFamily="50" charset="-78"/>
              </a:rPr>
              <a:t>المفاهيم الخاطئة والواقع</a:t>
            </a:r>
            <a:endParaRPr lang="en-US" dirty="0">
              <a:solidFill>
                <a:schemeClr val="bg1"/>
              </a:solidFill>
              <a:latin typeface="LANTX" pitchFamily="50" charset="-78"/>
              <a:cs typeface="LANTX" pitchFamily="50" charset="-78"/>
            </a:endParaRPr>
          </a:p>
        </p:txBody>
      </p:sp>
      <p:sp>
        <p:nvSpPr>
          <p:cNvPr id="24" name="TextBox 23">
            <a:extLst>
              <a:ext uri="{FF2B5EF4-FFF2-40B4-BE49-F238E27FC236}">
                <a16:creationId xmlns:a16="http://schemas.microsoft.com/office/drawing/2014/main" id="{C29901B4-1693-48E0-92E1-828DA2F78534}"/>
              </a:ext>
            </a:extLst>
          </p:cNvPr>
          <p:cNvSpPr txBox="1"/>
          <p:nvPr/>
        </p:nvSpPr>
        <p:spPr>
          <a:xfrm rot="5400000">
            <a:off x="97734" y="3232033"/>
            <a:ext cx="2667000"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السلوك الإنجيلي</a:t>
            </a:r>
            <a:endParaRPr lang="en-US" dirty="0">
              <a:solidFill>
                <a:schemeClr val="bg1"/>
              </a:solidFill>
              <a:latin typeface="LANTX" pitchFamily="50" charset="-78"/>
              <a:cs typeface="LANTX" pitchFamily="50" charset="-78"/>
            </a:endParaRPr>
          </a:p>
        </p:txBody>
      </p:sp>
      <p:sp>
        <p:nvSpPr>
          <p:cNvPr id="25" name="TextBox 24">
            <a:extLst>
              <a:ext uri="{FF2B5EF4-FFF2-40B4-BE49-F238E27FC236}">
                <a16:creationId xmlns:a16="http://schemas.microsoft.com/office/drawing/2014/main" id="{E870D34B-E0F1-42BB-B173-AAF389359B20}"/>
              </a:ext>
            </a:extLst>
          </p:cNvPr>
          <p:cNvSpPr txBox="1"/>
          <p:nvPr/>
        </p:nvSpPr>
        <p:spPr>
          <a:xfrm rot="5400000">
            <a:off x="-236679" y="3246348"/>
            <a:ext cx="2638370"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مسيرة التحول</a:t>
            </a:r>
            <a:endParaRPr lang="en-US" dirty="0">
              <a:solidFill>
                <a:schemeClr val="bg1"/>
              </a:solidFill>
              <a:latin typeface="LANTX" pitchFamily="50" charset="-78"/>
              <a:cs typeface="LANTX" pitchFamily="50" charset="-78"/>
            </a:endParaRPr>
          </a:p>
        </p:txBody>
      </p:sp>
      <p:sp>
        <p:nvSpPr>
          <p:cNvPr id="27" name="TextBox 26">
            <a:extLst>
              <a:ext uri="{FF2B5EF4-FFF2-40B4-BE49-F238E27FC236}">
                <a16:creationId xmlns:a16="http://schemas.microsoft.com/office/drawing/2014/main" id="{8AAE189A-F37B-495F-844F-967C41E4C3FD}"/>
              </a:ext>
            </a:extLst>
          </p:cNvPr>
          <p:cNvSpPr txBox="1"/>
          <p:nvPr/>
        </p:nvSpPr>
        <p:spPr>
          <a:xfrm rot="5400000">
            <a:off x="-574992" y="3246348"/>
            <a:ext cx="2638370"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محبة الأعداء والعفة</a:t>
            </a:r>
            <a:endParaRPr lang="en-US" dirty="0">
              <a:solidFill>
                <a:schemeClr val="bg1"/>
              </a:solidFill>
              <a:latin typeface="LANTX" pitchFamily="50" charset="-78"/>
              <a:cs typeface="LANTX" pitchFamily="50" charset="-78"/>
            </a:endParaRPr>
          </a:p>
        </p:txBody>
      </p:sp>
    </p:spTree>
    <p:extLst>
      <p:ext uri="{BB962C8B-B14F-4D97-AF65-F5344CB8AC3E}">
        <p14:creationId xmlns:p14="http://schemas.microsoft.com/office/powerpoint/2010/main" val="77581287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59"/>
                                        </p:tgtEl>
                                        <p:attrNameLst>
                                          <p:attrName>style.visibility</p:attrName>
                                        </p:attrNameLst>
                                      </p:cBhvr>
                                      <p:to>
                                        <p:strVal val="visible"/>
                                      </p:to>
                                    </p:set>
                                    <p:animEffect transition="in" filter="wipe(right)">
                                      <p:cBhvr>
                                        <p:cTn id="7" dur="500"/>
                                        <p:tgtEl>
                                          <p:spTgt spid="59"/>
                                        </p:tgtEl>
                                      </p:cBhvr>
                                    </p:animEffect>
                                  </p:childTnLst>
                                </p:cTn>
                              </p:par>
                            </p:childTnLst>
                          </p:cTn>
                        </p:par>
                        <p:par>
                          <p:cTn id="8" fill="hold">
                            <p:stCondLst>
                              <p:cond delay="500"/>
                            </p:stCondLst>
                            <p:childTnLst>
                              <p:par>
                                <p:cTn id="9" presetID="22" presetClass="entr" presetSubtype="2" fill="hold" grpId="0" nodeType="afterEffect">
                                  <p:stCondLst>
                                    <p:cond delay="0"/>
                                  </p:stCondLst>
                                  <p:childTnLst>
                                    <p:set>
                                      <p:cBhvr>
                                        <p:cTn id="10" dur="1" fill="hold">
                                          <p:stCondLst>
                                            <p:cond delay="0"/>
                                          </p:stCondLst>
                                        </p:cTn>
                                        <p:tgtEl>
                                          <p:spTgt spid="50"/>
                                        </p:tgtEl>
                                        <p:attrNameLst>
                                          <p:attrName>style.visibility</p:attrName>
                                        </p:attrNameLst>
                                      </p:cBhvr>
                                      <p:to>
                                        <p:strVal val="visible"/>
                                      </p:to>
                                    </p:set>
                                    <p:animEffect transition="in" filter="wipe(right)">
                                      <p:cBhvr>
                                        <p:cTn id="11" dur="500"/>
                                        <p:tgtEl>
                                          <p:spTgt spid="50"/>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2" fill="hold" nodeType="clickEffect">
                                  <p:stCondLst>
                                    <p:cond delay="0"/>
                                  </p:stCondLst>
                                  <p:childTnLst>
                                    <p:set>
                                      <p:cBhvr>
                                        <p:cTn id="15" dur="1" fill="hold">
                                          <p:stCondLst>
                                            <p:cond delay="0"/>
                                          </p:stCondLst>
                                        </p:cTn>
                                        <p:tgtEl>
                                          <p:spTgt spid="68"/>
                                        </p:tgtEl>
                                        <p:attrNameLst>
                                          <p:attrName>style.visibility</p:attrName>
                                        </p:attrNameLst>
                                      </p:cBhvr>
                                      <p:to>
                                        <p:strVal val="visible"/>
                                      </p:to>
                                    </p:set>
                                    <p:animEffect transition="in" filter="wipe(right)">
                                      <p:cBhvr>
                                        <p:cTn id="16" dur="500"/>
                                        <p:tgtEl>
                                          <p:spTgt spid="68"/>
                                        </p:tgtEl>
                                      </p:cBhvr>
                                    </p:animEffect>
                                  </p:childTnLst>
                                </p:cTn>
                              </p:par>
                            </p:childTnLst>
                          </p:cTn>
                        </p:par>
                        <p:par>
                          <p:cTn id="17" fill="hold">
                            <p:stCondLst>
                              <p:cond delay="500"/>
                            </p:stCondLst>
                            <p:childTnLst>
                              <p:par>
                                <p:cTn id="18" presetID="22" presetClass="entr" presetSubtype="2" fill="hold" grpId="0" nodeType="afterEffect">
                                  <p:stCondLst>
                                    <p:cond delay="0"/>
                                  </p:stCondLst>
                                  <p:childTnLst>
                                    <p:set>
                                      <p:cBhvr>
                                        <p:cTn id="19" dur="1" fill="hold">
                                          <p:stCondLst>
                                            <p:cond delay="0"/>
                                          </p:stCondLst>
                                        </p:cTn>
                                        <p:tgtEl>
                                          <p:spTgt spid="67"/>
                                        </p:tgtEl>
                                        <p:attrNameLst>
                                          <p:attrName>style.visibility</p:attrName>
                                        </p:attrNameLst>
                                      </p:cBhvr>
                                      <p:to>
                                        <p:strVal val="visible"/>
                                      </p:to>
                                    </p:set>
                                    <p:animEffect transition="in" filter="wipe(right)">
                                      <p:cBhvr>
                                        <p:cTn id="20" dur="500"/>
                                        <p:tgtEl>
                                          <p:spTgt spid="67"/>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2" fill="hold" nodeType="clickEffect">
                                  <p:stCondLst>
                                    <p:cond delay="0"/>
                                  </p:stCondLst>
                                  <p:childTnLst>
                                    <p:set>
                                      <p:cBhvr>
                                        <p:cTn id="24" dur="1" fill="hold">
                                          <p:stCondLst>
                                            <p:cond delay="0"/>
                                          </p:stCondLst>
                                        </p:cTn>
                                        <p:tgtEl>
                                          <p:spTgt spid="71"/>
                                        </p:tgtEl>
                                        <p:attrNameLst>
                                          <p:attrName>style.visibility</p:attrName>
                                        </p:attrNameLst>
                                      </p:cBhvr>
                                      <p:to>
                                        <p:strVal val="visible"/>
                                      </p:to>
                                    </p:set>
                                    <p:animEffect transition="in" filter="wipe(right)">
                                      <p:cBhvr>
                                        <p:cTn id="25" dur="500"/>
                                        <p:tgtEl>
                                          <p:spTgt spid="71"/>
                                        </p:tgtEl>
                                      </p:cBhvr>
                                    </p:animEffect>
                                  </p:childTnLst>
                                </p:cTn>
                              </p:par>
                            </p:childTnLst>
                          </p:cTn>
                        </p:par>
                        <p:par>
                          <p:cTn id="26" fill="hold">
                            <p:stCondLst>
                              <p:cond delay="500"/>
                            </p:stCondLst>
                            <p:childTnLst>
                              <p:par>
                                <p:cTn id="27" presetID="22" presetClass="entr" presetSubtype="2" fill="hold" grpId="0" nodeType="afterEffect">
                                  <p:stCondLst>
                                    <p:cond delay="0"/>
                                  </p:stCondLst>
                                  <p:childTnLst>
                                    <p:set>
                                      <p:cBhvr>
                                        <p:cTn id="28" dur="1" fill="hold">
                                          <p:stCondLst>
                                            <p:cond delay="0"/>
                                          </p:stCondLst>
                                        </p:cTn>
                                        <p:tgtEl>
                                          <p:spTgt spid="70"/>
                                        </p:tgtEl>
                                        <p:attrNameLst>
                                          <p:attrName>style.visibility</p:attrName>
                                        </p:attrNameLst>
                                      </p:cBhvr>
                                      <p:to>
                                        <p:strVal val="visible"/>
                                      </p:to>
                                    </p:set>
                                    <p:animEffect transition="in" filter="wipe(right)">
                                      <p:cBhvr>
                                        <p:cTn id="29" dur="500"/>
                                        <p:tgtEl>
                                          <p:spTgt spid="70"/>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2" fill="hold" nodeType="clickEffect">
                                  <p:stCondLst>
                                    <p:cond delay="0"/>
                                  </p:stCondLst>
                                  <p:childTnLst>
                                    <p:set>
                                      <p:cBhvr>
                                        <p:cTn id="33" dur="1" fill="hold">
                                          <p:stCondLst>
                                            <p:cond delay="0"/>
                                          </p:stCondLst>
                                        </p:cTn>
                                        <p:tgtEl>
                                          <p:spTgt spid="73"/>
                                        </p:tgtEl>
                                        <p:attrNameLst>
                                          <p:attrName>style.visibility</p:attrName>
                                        </p:attrNameLst>
                                      </p:cBhvr>
                                      <p:to>
                                        <p:strVal val="visible"/>
                                      </p:to>
                                    </p:set>
                                    <p:animEffect transition="in" filter="wipe(right)">
                                      <p:cBhvr>
                                        <p:cTn id="34" dur="500"/>
                                        <p:tgtEl>
                                          <p:spTgt spid="73"/>
                                        </p:tgtEl>
                                      </p:cBhvr>
                                    </p:animEffect>
                                  </p:childTnLst>
                                </p:cTn>
                              </p:par>
                            </p:childTnLst>
                          </p:cTn>
                        </p:par>
                        <p:par>
                          <p:cTn id="35" fill="hold">
                            <p:stCondLst>
                              <p:cond delay="500"/>
                            </p:stCondLst>
                            <p:childTnLst>
                              <p:par>
                                <p:cTn id="36" presetID="22" presetClass="entr" presetSubtype="2" fill="hold" grpId="0" nodeType="afterEffect">
                                  <p:stCondLst>
                                    <p:cond delay="0"/>
                                  </p:stCondLst>
                                  <p:childTnLst>
                                    <p:set>
                                      <p:cBhvr>
                                        <p:cTn id="37" dur="1" fill="hold">
                                          <p:stCondLst>
                                            <p:cond delay="0"/>
                                          </p:stCondLst>
                                        </p:cTn>
                                        <p:tgtEl>
                                          <p:spTgt spid="72"/>
                                        </p:tgtEl>
                                        <p:attrNameLst>
                                          <p:attrName>style.visibility</p:attrName>
                                        </p:attrNameLst>
                                      </p:cBhvr>
                                      <p:to>
                                        <p:strVal val="visible"/>
                                      </p:to>
                                    </p:set>
                                    <p:animEffect transition="in" filter="wipe(right)">
                                      <p:cBhvr>
                                        <p:cTn id="38" dur="500"/>
                                        <p:tgtEl>
                                          <p:spTgt spid="72"/>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2" fill="hold" nodeType="clickEffect">
                                  <p:stCondLst>
                                    <p:cond delay="0"/>
                                  </p:stCondLst>
                                  <p:childTnLst>
                                    <p:set>
                                      <p:cBhvr>
                                        <p:cTn id="42" dur="1" fill="hold">
                                          <p:stCondLst>
                                            <p:cond delay="0"/>
                                          </p:stCondLst>
                                        </p:cTn>
                                        <p:tgtEl>
                                          <p:spTgt spid="78"/>
                                        </p:tgtEl>
                                        <p:attrNameLst>
                                          <p:attrName>style.visibility</p:attrName>
                                        </p:attrNameLst>
                                      </p:cBhvr>
                                      <p:to>
                                        <p:strVal val="visible"/>
                                      </p:to>
                                    </p:set>
                                    <p:animEffect transition="in" filter="wipe(right)">
                                      <p:cBhvr>
                                        <p:cTn id="43" dur="500"/>
                                        <p:tgtEl>
                                          <p:spTgt spid="78"/>
                                        </p:tgtEl>
                                      </p:cBhvr>
                                    </p:animEffect>
                                  </p:childTnLst>
                                </p:cTn>
                              </p:par>
                            </p:childTnLst>
                          </p:cTn>
                        </p:par>
                        <p:par>
                          <p:cTn id="44" fill="hold">
                            <p:stCondLst>
                              <p:cond delay="500"/>
                            </p:stCondLst>
                            <p:childTnLst>
                              <p:par>
                                <p:cTn id="45" presetID="22" presetClass="entr" presetSubtype="2" fill="hold" grpId="0" nodeType="afterEffect">
                                  <p:stCondLst>
                                    <p:cond delay="0"/>
                                  </p:stCondLst>
                                  <p:childTnLst>
                                    <p:set>
                                      <p:cBhvr>
                                        <p:cTn id="46" dur="1" fill="hold">
                                          <p:stCondLst>
                                            <p:cond delay="0"/>
                                          </p:stCondLst>
                                        </p:cTn>
                                        <p:tgtEl>
                                          <p:spTgt spid="77"/>
                                        </p:tgtEl>
                                        <p:attrNameLst>
                                          <p:attrName>style.visibility</p:attrName>
                                        </p:attrNameLst>
                                      </p:cBhvr>
                                      <p:to>
                                        <p:strVal val="visible"/>
                                      </p:to>
                                    </p:set>
                                    <p:animEffect transition="in" filter="wipe(right)">
                                      <p:cBhvr>
                                        <p:cTn id="47" dur="500"/>
                                        <p:tgtEl>
                                          <p:spTgt spid="77"/>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2" fill="hold" nodeType="clickEffect">
                                  <p:stCondLst>
                                    <p:cond delay="0"/>
                                  </p:stCondLst>
                                  <p:childTnLst>
                                    <p:set>
                                      <p:cBhvr>
                                        <p:cTn id="51" dur="1" fill="hold">
                                          <p:stCondLst>
                                            <p:cond delay="0"/>
                                          </p:stCondLst>
                                        </p:cTn>
                                        <p:tgtEl>
                                          <p:spTgt spid="80"/>
                                        </p:tgtEl>
                                        <p:attrNameLst>
                                          <p:attrName>style.visibility</p:attrName>
                                        </p:attrNameLst>
                                      </p:cBhvr>
                                      <p:to>
                                        <p:strVal val="visible"/>
                                      </p:to>
                                    </p:set>
                                    <p:animEffect transition="in" filter="wipe(right)">
                                      <p:cBhvr>
                                        <p:cTn id="52" dur="500"/>
                                        <p:tgtEl>
                                          <p:spTgt spid="80"/>
                                        </p:tgtEl>
                                      </p:cBhvr>
                                    </p:animEffect>
                                  </p:childTnLst>
                                </p:cTn>
                              </p:par>
                            </p:childTnLst>
                          </p:cTn>
                        </p:par>
                        <p:par>
                          <p:cTn id="53" fill="hold">
                            <p:stCondLst>
                              <p:cond delay="500"/>
                            </p:stCondLst>
                            <p:childTnLst>
                              <p:par>
                                <p:cTn id="54" presetID="22" presetClass="entr" presetSubtype="2" fill="hold" grpId="0" nodeType="afterEffect">
                                  <p:stCondLst>
                                    <p:cond delay="0"/>
                                  </p:stCondLst>
                                  <p:childTnLst>
                                    <p:set>
                                      <p:cBhvr>
                                        <p:cTn id="55" dur="1" fill="hold">
                                          <p:stCondLst>
                                            <p:cond delay="0"/>
                                          </p:stCondLst>
                                        </p:cTn>
                                        <p:tgtEl>
                                          <p:spTgt spid="79"/>
                                        </p:tgtEl>
                                        <p:attrNameLst>
                                          <p:attrName>style.visibility</p:attrName>
                                        </p:attrNameLst>
                                      </p:cBhvr>
                                      <p:to>
                                        <p:strVal val="visible"/>
                                      </p:to>
                                    </p:set>
                                    <p:animEffect transition="in" filter="wipe(right)">
                                      <p:cBhvr>
                                        <p:cTn id="56" dur="500"/>
                                        <p:tgtEl>
                                          <p:spTgt spid="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animBg="1"/>
      <p:bldP spid="67" grpId="0" animBg="1"/>
      <p:bldP spid="70" grpId="0" animBg="1"/>
      <p:bldP spid="72" grpId="0" animBg="1"/>
      <p:bldP spid="77" grpId="0" animBg="1"/>
      <p:bldP spid="7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40E83867-6BD1-4BCF-B106-7B800850CE4B}"/>
              </a:ext>
            </a:extLst>
          </p:cNvPr>
          <p:cNvSpPr/>
          <p:nvPr/>
        </p:nvSpPr>
        <p:spPr>
          <a:xfrm>
            <a:off x="-4141304" y="6967"/>
            <a:ext cx="16333304" cy="6857999"/>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1" eaLnBrk="1" latinLnBrk="0" hangingPunct="1"/>
            <a:endParaRPr lang="en-US" dirty="0"/>
          </a:p>
        </p:txBody>
      </p:sp>
      <p:sp>
        <p:nvSpPr>
          <p:cNvPr id="5" name="Rectangle: Rounded Corners 4">
            <a:extLst>
              <a:ext uri="{FF2B5EF4-FFF2-40B4-BE49-F238E27FC236}">
                <a16:creationId xmlns:a16="http://schemas.microsoft.com/office/drawing/2014/main" id="{3B5EDC6D-EC02-450C-AF56-D6D5AF12AC13}"/>
              </a:ext>
            </a:extLst>
          </p:cNvPr>
          <p:cNvSpPr/>
          <p:nvPr/>
        </p:nvSpPr>
        <p:spPr>
          <a:xfrm>
            <a:off x="-3709059" y="369437"/>
            <a:ext cx="15353796" cy="606802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1" eaLnBrk="1" latinLnBrk="0" hangingPunct="1"/>
            <a:endParaRPr lang="en-US" dirty="0"/>
          </a:p>
        </p:txBody>
      </p:sp>
      <p:sp>
        <p:nvSpPr>
          <p:cNvPr id="6" name="Rectangle: Rounded Corners 5">
            <a:extLst>
              <a:ext uri="{FF2B5EF4-FFF2-40B4-BE49-F238E27FC236}">
                <a16:creationId xmlns:a16="http://schemas.microsoft.com/office/drawing/2014/main" id="{0E3A5469-C813-4771-A490-E5DE8EB84A2B}"/>
              </a:ext>
            </a:extLst>
          </p:cNvPr>
          <p:cNvSpPr/>
          <p:nvPr/>
        </p:nvSpPr>
        <p:spPr>
          <a:xfrm>
            <a:off x="-3309730" y="869220"/>
            <a:ext cx="4923182" cy="5126251"/>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Rounded Corners 6">
            <a:extLst>
              <a:ext uri="{FF2B5EF4-FFF2-40B4-BE49-F238E27FC236}">
                <a16:creationId xmlns:a16="http://schemas.microsoft.com/office/drawing/2014/main" id="{6A57194F-8416-4E53-BF01-07014AF5C13C}"/>
              </a:ext>
            </a:extLst>
          </p:cNvPr>
          <p:cNvSpPr/>
          <p:nvPr/>
        </p:nvSpPr>
        <p:spPr>
          <a:xfrm>
            <a:off x="-2918791" y="1250755"/>
            <a:ext cx="4167808" cy="4339719"/>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81E8140B-4A90-427A-A088-2A71B25F4B92}"/>
              </a:ext>
            </a:extLst>
          </p:cNvPr>
          <p:cNvSpPr/>
          <p:nvPr/>
        </p:nvSpPr>
        <p:spPr>
          <a:xfrm>
            <a:off x="-2577548" y="1607446"/>
            <a:ext cx="3485322" cy="362908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Rounded Corners 8">
            <a:extLst>
              <a:ext uri="{FF2B5EF4-FFF2-40B4-BE49-F238E27FC236}">
                <a16:creationId xmlns:a16="http://schemas.microsoft.com/office/drawing/2014/main" id="{486BF76F-838D-48B2-9421-89BE8A5C530D}"/>
              </a:ext>
            </a:extLst>
          </p:cNvPr>
          <p:cNvSpPr/>
          <p:nvPr/>
        </p:nvSpPr>
        <p:spPr>
          <a:xfrm>
            <a:off x="-2231750" y="1968899"/>
            <a:ext cx="2793725" cy="2908959"/>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050B29DD-B598-487A-90DB-C756A831E3D4}"/>
              </a:ext>
            </a:extLst>
          </p:cNvPr>
          <p:cNvSpPr txBox="1"/>
          <p:nvPr/>
        </p:nvSpPr>
        <p:spPr>
          <a:xfrm>
            <a:off x="10147300" y="13933"/>
            <a:ext cx="2044700" cy="369332"/>
          </a:xfrm>
          <a:prstGeom prst="rect">
            <a:avLst/>
          </a:prstGeom>
          <a:noFill/>
        </p:spPr>
        <p:txBody>
          <a:bodyPr wrap="square" rtlCol="0">
            <a:spAutoFit/>
          </a:bodyPr>
          <a:lstStyle/>
          <a:p>
            <a:pPr algn="ctr" rtl="1"/>
            <a:r>
              <a:rPr lang="ar-SY" dirty="0">
                <a:solidFill>
                  <a:srgbClr val="385723"/>
                </a:solidFill>
                <a:latin typeface="LANTX" pitchFamily="50" charset="-78"/>
                <a:cs typeface="LANTX" pitchFamily="50" charset="-78"/>
              </a:rPr>
              <a:t>كـــــــــــــ</a:t>
            </a:r>
            <a:r>
              <a:rPr lang="ar-SY" dirty="0">
                <a:solidFill>
                  <a:schemeClr val="bg1"/>
                </a:solidFill>
                <a:latin typeface="LANTX" pitchFamily="50" charset="-78"/>
                <a:cs typeface="LANTX" pitchFamily="50" charset="-78"/>
              </a:rPr>
              <a:t>ـيف نعيش إنجيلياً</a:t>
            </a:r>
          </a:p>
        </p:txBody>
      </p:sp>
      <p:sp>
        <p:nvSpPr>
          <p:cNvPr id="10" name="TextBox 9">
            <a:extLst>
              <a:ext uri="{FF2B5EF4-FFF2-40B4-BE49-F238E27FC236}">
                <a16:creationId xmlns:a16="http://schemas.microsoft.com/office/drawing/2014/main" id="{E96F84E5-4B3B-4C3D-BE8F-BA45BBFCDA39}"/>
              </a:ext>
            </a:extLst>
          </p:cNvPr>
          <p:cNvSpPr txBox="1"/>
          <p:nvPr/>
        </p:nvSpPr>
        <p:spPr>
          <a:xfrm>
            <a:off x="9906000" y="6488668"/>
            <a:ext cx="2286000" cy="369332"/>
          </a:xfrm>
          <a:prstGeom prst="rect">
            <a:avLst/>
          </a:prstGeom>
          <a:noFill/>
        </p:spPr>
        <p:txBody>
          <a:bodyPr wrap="square">
            <a:spAutoFit/>
          </a:bodyPr>
          <a:lstStyle/>
          <a:p>
            <a:pPr algn="r" rtl="1"/>
            <a:r>
              <a:rPr lang="ar-SY" dirty="0">
                <a:solidFill>
                  <a:srgbClr val="385723"/>
                </a:solidFill>
                <a:latin typeface="LANTX" pitchFamily="50" charset="-78"/>
                <a:cs typeface="LANTX" pitchFamily="50" charset="-78"/>
              </a:rPr>
              <a:t>الــــــــــــــــ</a:t>
            </a:r>
            <a:r>
              <a:rPr lang="ar-SY" dirty="0">
                <a:solidFill>
                  <a:schemeClr val="bg1"/>
                </a:solidFill>
                <a:latin typeface="LANTX" pitchFamily="50" charset="-78"/>
                <a:cs typeface="LANTX" pitchFamily="50" charset="-78"/>
              </a:rPr>
              <a:t>أخ كوستي بندلي</a:t>
            </a:r>
            <a:endParaRPr lang="en-US" dirty="0">
              <a:solidFill>
                <a:schemeClr val="bg1"/>
              </a:solidFill>
              <a:latin typeface="LANTX" pitchFamily="50" charset="-78"/>
              <a:cs typeface="LANTX" pitchFamily="50" charset="-78"/>
            </a:endParaRPr>
          </a:p>
        </p:txBody>
      </p:sp>
      <p:sp>
        <p:nvSpPr>
          <p:cNvPr id="11" name="TextBox 10">
            <a:extLst>
              <a:ext uri="{FF2B5EF4-FFF2-40B4-BE49-F238E27FC236}">
                <a16:creationId xmlns:a16="http://schemas.microsoft.com/office/drawing/2014/main" id="{F1ED0043-BF54-45D7-9FEE-F416AA4A8CCF}"/>
              </a:ext>
            </a:extLst>
          </p:cNvPr>
          <p:cNvSpPr txBox="1"/>
          <p:nvPr/>
        </p:nvSpPr>
        <p:spPr>
          <a:xfrm rot="5400000">
            <a:off x="9606642" y="3235948"/>
            <a:ext cx="4339719" cy="369332"/>
          </a:xfrm>
          <a:prstGeom prst="rect">
            <a:avLst/>
          </a:prstGeom>
          <a:noFill/>
        </p:spPr>
        <p:txBody>
          <a:bodyPr wrap="square" rtlCol="0">
            <a:spAutoFit/>
          </a:bodyPr>
          <a:lstStyle/>
          <a:p>
            <a:pPr algn="ctr" rtl="1"/>
            <a:r>
              <a:rPr lang="ar-SY" dirty="0">
                <a:solidFill>
                  <a:schemeClr val="bg1"/>
                </a:solidFill>
                <a:latin typeface="LANTX" pitchFamily="50" charset="-78"/>
                <a:cs typeface="LANTX" pitchFamily="50" charset="-78"/>
              </a:rPr>
              <a:t>المحاور الأساسية</a:t>
            </a:r>
            <a:endParaRPr lang="en-US" dirty="0">
              <a:solidFill>
                <a:schemeClr val="bg1"/>
              </a:solidFill>
              <a:latin typeface="LANTX" pitchFamily="50" charset="-78"/>
              <a:cs typeface="LANTX" pitchFamily="50" charset="-78"/>
            </a:endParaRPr>
          </a:p>
        </p:txBody>
      </p:sp>
      <p:sp>
        <p:nvSpPr>
          <p:cNvPr id="12" name="TextBox 11">
            <a:extLst>
              <a:ext uri="{FF2B5EF4-FFF2-40B4-BE49-F238E27FC236}">
                <a16:creationId xmlns:a16="http://schemas.microsoft.com/office/drawing/2014/main" id="{1BAD33EC-9D32-4C7E-8E09-3C31C09E9FCE}"/>
              </a:ext>
            </a:extLst>
          </p:cNvPr>
          <p:cNvSpPr txBox="1"/>
          <p:nvPr/>
        </p:nvSpPr>
        <p:spPr>
          <a:xfrm rot="5400000">
            <a:off x="7918630" y="2892580"/>
            <a:ext cx="6042416" cy="830997"/>
          </a:xfrm>
          <a:prstGeom prst="rect">
            <a:avLst/>
          </a:prstGeom>
          <a:noFill/>
        </p:spPr>
        <p:txBody>
          <a:bodyPr wrap="square" rtlCol="0">
            <a:spAutoFit/>
          </a:bodyPr>
          <a:lstStyle/>
          <a:p>
            <a:pPr algn="ctr" rtl="1"/>
            <a:r>
              <a:rPr lang="ar-SY" sz="4800" dirty="0">
                <a:solidFill>
                  <a:schemeClr val="bg1"/>
                </a:solidFill>
                <a:latin typeface="LANTX" pitchFamily="50" charset="-78"/>
                <a:cs typeface="LANTX" pitchFamily="50" charset="-78"/>
              </a:rPr>
              <a:t>المفاهيم الخاطئة والواقع</a:t>
            </a:r>
            <a:endParaRPr lang="en-US" sz="4800" dirty="0">
              <a:solidFill>
                <a:schemeClr val="bg1"/>
              </a:solidFill>
              <a:latin typeface="LANTX" pitchFamily="50" charset="-78"/>
              <a:cs typeface="LANTX" pitchFamily="50" charset="-78"/>
            </a:endParaRPr>
          </a:p>
        </p:txBody>
      </p:sp>
      <p:sp>
        <p:nvSpPr>
          <p:cNvPr id="13" name="TextBox 12">
            <a:extLst>
              <a:ext uri="{FF2B5EF4-FFF2-40B4-BE49-F238E27FC236}">
                <a16:creationId xmlns:a16="http://schemas.microsoft.com/office/drawing/2014/main" id="{BECD71A9-3905-4633-B116-64FB9A66EC1F}"/>
              </a:ext>
            </a:extLst>
          </p:cNvPr>
          <p:cNvSpPr txBox="1"/>
          <p:nvPr/>
        </p:nvSpPr>
        <p:spPr>
          <a:xfrm>
            <a:off x="907773" y="2867386"/>
            <a:ext cx="5147186" cy="646331"/>
          </a:xfrm>
          <a:prstGeom prst="rect">
            <a:avLst/>
          </a:prstGeom>
          <a:noFill/>
        </p:spPr>
        <p:txBody>
          <a:bodyPr wrap="square">
            <a:spAutoFit/>
          </a:bodyPr>
          <a:lstStyle/>
          <a:p>
            <a:pPr algn="r"/>
            <a:endParaRPr lang="ar-SY" sz="1800" dirty="0">
              <a:solidFill>
                <a:schemeClr val="bg1"/>
              </a:solidFill>
              <a:latin typeface="LANTX Light" pitchFamily="50" charset="-78"/>
              <a:cs typeface="LANTX Light" pitchFamily="50" charset="-78"/>
            </a:endParaRPr>
          </a:p>
          <a:p>
            <a:pPr algn="r"/>
            <a:endParaRPr lang="ar-SY" sz="1800" dirty="0">
              <a:solidFill>
                <a:schemeClr val="bg1"/>
              </a:solidFill>
              <a:latin typeface="LANTX Light" pitchFamily="50" charset="-78"/>
              <a:cs typeface="LANTX Light" pitchFamily="50" charset="-78"/>
            </a:endParaRPr>
          </a:p>
        </p:txBody>
      </p:sp>
      <p:sp>
        <p:nvSpPr>
          <p:cNvPr id="14" name="Rectangle: Folded Corner 13">
            <a:extLst>
              <a:ext uri="{FF2B5EF4-FFF2-40B4-BE49-F238E27FC236}">
                <a16:creationId xmlns:a16="http://schemas.microsoft.com/office/drawing/2014/main" id="{EB21BD53-26A8-4CE2-B117-68C4133E080A}"/>
              </a:ext>
            </a:extLst>
          </p:cNvPr>
          <p:cNvSpPr/>
          <p:nvPr/>
        </p:nvSpPr>
        <p:spPr>
          <a:xfrm>
            <a:off x="6378708" y="1687400"/>
            <a:ext cx="3952472" cy="1040162"/>
          </a:xfrm>
          <a:custGeom>
            <a:avLst/>
            <a:gdLst>
              <a:gd name="connsiteX0" fmla="*/ 0 w 3952472"/>
              <a:gd name="connsiteY0" fmla="*/ 0 h 1040162"/>
              <a:gd name="connsiteX1" fmla="*/ 485589 w 3952472"/>
              <a:gd name="connsiteY1" fmla="*/ 0 h 1040162"/>
              <a:gd name="connsiteX2" fmla="*/ 1089753 w 3952472"/>
              <a:gd name="connsiteY2" fmla="*/ 0 h 1040162"/>
              <a:gd name="connsiteX3" fmla="*/ 1535818 w 3952472"/>
              <a:gd name="connsiteY3" fmla="*/ 0 h 1040162"/>
              <a:gd name="connsiteX4" fmla="*/ 2021407 w 3952472"/>
              <a:gd name="connsiteY4" fmla="*/ 0 h 1040162"/>
              <a:gd name="connsiteX5" fmla="*/ 2506997 w 3952472"/>
              <a:gd name="connsiteY5" fmla="*/ 0 h 1040162"/>
              <a:gd name="connsiteX6" fmla="*/ 2992586 w 3952472"/>
              <a:gd name="connsiteY6" fmla="*/ 0 h 1040162"/>
              <a:gd name="connsiteX7" fmla="*/ 3952472 w 3952472"/>
              <a:gd name="connsiteY7" fmla="*/ 0 h 1040162"/>
              <a:gd name="connsiteX8" fmla="*/ 3952472 w 3952472"/>
              <a:gd name="connsiteY8" fmla="*/ 407395 h 1040162"/>
              <a:gd name="connsiteX9" fmla="*/ 3952472 w 3952472"/>
              <a:gd name="connsiteY9" fmla="*/ 866798 h 1040162"/>
              <a:gd name="connsiteX10" fmla="*/ 3779108 w 3952472"/>
              <a:gd name="connsiteY10" fmla="*/ 1040162 h 1040162"/>
              <a:gd name="connsiteX11" fmla="*/ 3163653 w 3952472"/>
              <a:gd name="connsiteY11" fmla="*/ 1040162 h 1040162"/>
              <a:gd name="connsiteX12" fmla="*/ 2661572 w 3952472"/>
              <a:gd name="connsiteY12" fmla="*/ 1040162 h 1040162"/>
              <a:gd name="connsiteX13" fmla="*/ 2083908 w 3952472"/>
              <a:gd name="connsiteY13" fmla="*/ 1040162 h 1040162"/>
              <a:gd name="connsiteX14" fmla="*/ 1581827 w 3952472"/>
              <a:gd name="connsiteY14" fmla="*/ 1040162 h 1040162"/>
              <a:gd name="connsiteX15" fmla="*/ 1041954 w 3952472"/>
              <a:gd name="connsiteY15" fmla="*/ 1040162 h 1040162"/>
              <a:gd name="connsiteX16" fmla="*/ 577664 w 3952472"/>
              <a:gd name="connsiteY16" fmla="*/ 1040162 h 1040162"/>
              <a:gd name="connsiteX17" fmla="*/ 0 w 3952472"/>
              <a:gd name="connsiteY17" fmla="*/ 1040162 h 1040162"/>
              <a:gd name="connsiteX18" fmla="*/ 0 w 3952472"/>
              <a:gd name="connsiteY18" fmla="*/ 530483 h 1040162"/>
              <a:gd name="connsiteX19" fmla="*/ 0 w 3952472"/>
              <a:gd name="connsiteY19" fmla="*/ 0 h 1040162"/>
              <a:gd name="connsiteX0" fmla="*/ 3779108 w 3952472"/>
              <a:gd name="connsiteY0" fmla="*/ 1040162 h 1040162"/>
              <a:gd name="connsiteX1" fmla="*/ 3813781 w 3952472"/>
              <a:gd name="connsiteY1" fmla="*/ 901471 h 1040162"/>
              <a:gd name="connsiteX2" fmla="*/ 3952472 w 3952472"/>
              <a:gd name="connsiteY2" fmla="*/ 866798 h 1040162"/>
              <a:gd name="connsiteX3" fmla="*/ 3779108 w 3952472"/>
              <a:gd name="connsiteY3" fmla="*/ 1040162 h 1040162"/>
              <a:gd name="connsiteX0" fmla="*/ 3779108 w 3952472"/>
              <a:gd name="connsiteY0" fmla="*/ 1040162 h 1040162"/>
              <a:gd name="connsiteX1" fmla="*/ 3813781 w 3952472"/>
              <a:gd name="connsiteY1" fmla="*/ 901471 h 1040162"/>
              <a:gd name="connsiteX2" fmla="*/ 3952472 w 3952472"/>
              <a:gd name="connsiteY2" fmla="*/ 866798 h 1040162"/>
              <a:gd name="connsiteX3" fmla="*/ 3779108 w 3952472"/>
              <a:gd name="connsiteY3" fmla="*/ 1040162 h 1040162"/>
              <a:gd name="connsiteX4" fmla="*/ 3277027 w 3952472"/>
              <a:gd name="connsiteY4" fmla="*/ 1040162 h 1040162"/>
              <a:gd name="connsiteX5" fmla="*/ 2774945 w 3952472"/>
              <a:gd name="connsiteY5" fmla="*/ 1040162 h 1040162"/>
              <a:gd name="connsiteX6" fmla="*/ 2310655 w 3952472"/>
              <a:gd name="connsiteY6" fmla="*/ 1040162 h 1040162"/>
              <a:gd name="connsiteX7" fmla="*/ 1808573 w 3952472"/>
              <a:gd name="connsiteY7" fmla="*/ 1040162 h 1040162"/>
              <a:gd name="connsiteX8" fmla="*/ 1344283 w 3952472"/>
              <a:gd name="connsiteY8" fmla="*/ 1040162 h 1040162"/>
              <a:gd name="connsiteX9" fmla="*/ 728828 w 3952472"/>
              <a:gd name="connsiteY9" fmla="*/ 1040162 h 1040162"/>
              <a:gd name="connsiteX10" fmla="*/ 0 w 3952472"/>
              <a:gd name="connsiteY10" fmla="*/ 1040162 h 1040162"/>
              <a:gd name="connsiteX11" fmla="*/ 0 w 3952472"/>
              <a:gd name="connsiteY11" fmla="*/ 520081 h 1040162"/>
              <a:gd name="connsiteX12" fmla="*/ 0 w 3952472"/>
              <a:gd name="connsiteY12" fmla="*/ 0 h 1040162"/>
              <a:gd name="connsiteX13" fmla="*/ 525114 w 3952472"/>
              <a:gd name="connsiteY13" fmla="*/ 0 h 1040162"/>
              <a:gd name="connsiteX14" fmla="*/ 1129278 w 3952472"/>
              <a:gd name="connsiteY14" fmla="*/ 0 h 1040162"/>
              <a:gd name="connsiteX15" fmla="*/ 1693917 w 3952472"/>
              <a:gd name="connsiteY15" fmla="*/ 0 h 1040162"/>
              <a:gd name="connsiteX16" fmla="*/ 2298080 w 3952472"/>
              <a:gd name="connsiteY16" fmla="*/ 0 h 1040162"/>
              <a:gd name="connsiteX17" fmla="*/ 2823194 w 3952472"/>
              <a:gd name="connsiteY17" fmla="*/ 0 h 1040162"/>
              <a:gd name="connsiteX18" fmla="*/ 3348308 w 3952472"/>
              <a:gd name="connsiteY18" fmla="*/ 0 h 1040162"/>
              <a:gd name="connsiteX19" fmla="*/ 3952472 w 3952472"/>
              <a:gd name="connsiteY19" fmla="*/ 0 h 1040162"/>
              <a:gd name="connsiteX20" fmla="*/ 3952472 w 3952472"/>
              <a:gd name="connsiteY20" fmla="*/ 450735 h 1040162"/>
              <a:gd name="connsiteX21" fmla="*/ 3952472 w 3952472"/>
              <a:gd name="connsiteY21" fmla="*/ 866798 h 1040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952472" h="1040162" stroke="0" extrusionOk="0">
                <a:moveTo>
                  <a:pt x="0" y="0"/>
                </a:moveTo>
                <a:cubicBezTo>
                  <a:pt x="238863" y="-15004"/>
                  <a:pt x="330977" y="5883"/>
                  <a:pt x="485589" y="0"/>
                </a:cubicBezTo>
                <a:cubicBezTo>
                  <a:pt x="640201" y="-5883"/>
                  <a:pt x="942924" y="52635"/>
                  <a:pt x="1089753" y="0"/>
                </a:cubicBezTo>
                <a:cubicBezTo>
                  <a:pt x="1236582" y="-52635"/>
                  <a:pt x="1350434" y="3743"/>
                  <a:pt x="1535818" y="0"/>
                </a:cubicBezTo>
                <a:cubicBezTo>
                  <a:pt x="1721203" y="-3743"/>
                  <a:pt x="1805391" y="39485"/>
                  <a:pt x="2021407" y="0"/>
                </a:cubicBezTo>
                <a:cubicBezTo>
                  <a:pt x="2237423" y="-39485"/>
                  <a:pt x="2314746" y="49726"/>
                  <a:pt x="2506997" y="0"/>
                </a:cubicBezTo>
                <a:cubicBezTo>
                  <a:pt x="2699248" y="-49726"/>
                  <a:pt x="2760746" y="6231"/>
                  <a:pt x="2992586" y="0"/>
                </a:cubicBezTo>
                <a:cubicBezTo>
                  <a:pt x="3224426" y="-6231"/>
                  <a:pt x="3695737" y="43309"/>
                  <a:pt x="3952472" y="0"/>
                </a:cubicBezTo>
                <a:cubicBezTo>
                  <a:pt x="3953933" y="92787"/>
                  <a:pt x="3925019" y="277065"/>
                  <a:pt x="3952472" y="407395"/>
                </a:cubicBezTo>
                <a:cubicBezTo>
                  <a:pt x="3979925" y="537726"/>
                  <a:pt x="3901966" y="693601"/>
                  <a:pt x="3952472" y="866798"/>
                </a:cubicBezTo>
                <a:cubicBezTo>
                  <a:pt x="3898352" y="951448"/>
                  <a:pt x="3826176" y="962585"/>
                  <a:pt x="3779108" y="1040162"/>
                </a:cubicBezTo>
                <a:cubicBezTo>
                  <a:pt x="3492756" y="1053720"/>
                  <a:pt x="3420741" y="980715"/>
                  <a:pt x="3163653" y="1040162"/>
                </a:cubicBezTo>
                <a:cubicBezTo>
                  <a:pt x="2906565" y="1099609"/>
                  <a:pt x="2885529" y="994725"/>
                  <a:pt x="2661572" y="1040162"/>
                </a:cubicBezTo>
                <a:cubicBezTo>
                  <a:pt x="2437615" y="1085599"/>
                  <a:pt x="2336910" y="1010714"/>
                  <a:pt x="2083908" y="1040162"/>
                </a:cubicBezTo>
                <a:cubicBezTo>
                  <a:pt x="1830906" y="1069610"/>
                  <a:pt x="1725455" y="987149"/>
                  <a:pt x="1581827" y="1040162"/>
                </a:cubicBezTo>
                <a:cubicBezTo>
                  <a:pt x="1438199" y="1093175"/>
                  <a:pt x="1224144" y="987566"/>
                  <a:pt x="1041954" y="1040162"/>
                </a:cubicBezTo>
                <a:cubicBezTo>
                  <a:pt x="859764" y="1092758"/>
                  <a:pt x="788168" y="986608"/>
                  <a:pt x="577664" y="1040162"/>
                </a:cubicBezTo>
                <a:cubicBezTo>
                  <a:pt x="367160" y="1093716"/>
                  <a:pt x="222399" y="981707"/>
                  <a:pt x="0" y="1040162"/>
                </a:cubicBezTo>
                <a:cubicBezTo>
                  <a:pt x="-6888" y="916691"/>
                  <a:pt x="33516" y="639182"/>
                  <a:pt x="0" y="530483"/>
                </a:cubicBezTo>
                <a:cubicBezTo>
                  <a:pt x="-33516" y="421784"/>
                  <a:pt x="21030" y="227469"/>
                  <a:pt x="0" y="0"/>
                </a:cubicBezTo>
                <a:close/>
              </a:path>
              <a:path w="3952472" h="1040162" fill="darkenLess" stroke="0" extrusionOk="0">
                <a:moveTo>
                  <a:pt x="3779108" y="1040162"/>
                </a:moveTo>
                <a:cubicBezTo>
                  <a:pt x="3791653" y="986470"/>
                  <a:pt x="3802582" y="958126"/>
                  <a:pt x="3813781" y="901471"/>
                </a:cubicBezTo>
                <a:cubicBezTo>
                  <a:pt x="3861936" y="874675"/>
                  <a:pt x="3895431" y="884147"/>
                  <a:pt x="3952472" y="866798"/>
                </a:cubicBezTo>
                <a:cubicBezTo>
                  <a:pt x="3908859" y="927269"/>
                  <a:pt x="3811976" y="999826"/>
                  <a:pt x="3779108" y="1040162"/>
                </a:cubicBezTo>
                <a:close/>
              </a:path>
              <a:path w="3952472" h="1040162" fill="none" extrusionOk="0">
                <a:moveTo>
                  <a:pt x="3779108" y="1040162"/>
                </a:moveTo>
                <a:cubicBezTo>
                  <a:pt x="3771866" y="1008495"/>
                  <a:pt x="3805719" y="948498"/>
                  <a:pt x="3813781" y="901471"/>
                </a:cubicBezTo>
                <a:cubicBezTo>
                  <a:pt x="3858728" y="877700"/>
                  <a:pt x="3896899" y="884777"/>
                  <a:pt x="3952472" y="866798"/>
                </a:cubicBezTo>
                <a:cubicBezTo>
                  <a:pt x="3881991" y="960535"/>
                  <a:pt x="3813670" y="977891"/>
                  <a:pt x="3779108" y="1040162"/>
                </a:cubicBezTo>
                <a:cubicBezTo>
                  <a:pt x="3566372" y="1077258"/>
                  <a:pt x="3414498" y="1010460"/>
                  <a:pt x="3277027" y="1040162"/>
                </a:cubicBezTo>
                <a:cubicBezTo>
                  <a:pt x="3139556" y="1069864"/>
                  <a:pt x="3025411" y="1031096"/>
                  <a:pt x="2774945" y="1040162"/>
                </a:cubicBezTo>
                <a:cubicBezTo>
                  <a:pt x="2524479" y="1049228"/>
                  <a:pt x="2407592" y="1025140"/>
                  <a:pt x="2310655" y="1040162"/>
                </a:cubicBezTo>
                <a:cubicBezTo>
                  <a:pt x="2213718" y="1055184"/>
                  <a:pt x="1967703" y="1029219"/>
                  <a:pt x="1808573" y="1040162"/>
                </a:cubicBezTo>
                <a:cubicBezTo>
                  <a:pt x="1649443" y="1051105"/>
                  <a:pt x="1517820" y="990191"/>
                  <a:pt x="1344283" y="1040162"/>
                </a:cubicBezTo>
                <a:cubicBezTo>
                  <a:pt x="1170746" y="1090133"/>
                  <a:pt x="910361" y="1018011"/>
                  <a:pt x="728828" y="1040162"/>
                </a:cubicBezTo>
                <a:cubicBezTo>
                  <a:pt x="547295" y="1062313"/>
                  <a:pt x="194173" y="966599"/>
                  <a:pt x="0" y="1040162"/>
                </a:cubicBezTo>
                <a:cubicBezTo>
                  <a:pt x="-8170" y="930857"/>
                  <a:pt x="18023" y="680111"/>
                  <a:pt x="0" y="520081"/>
                </a:cubicBezTo>
                <a:cubicBezTo>
                  <a:pt x="-18023" y="360051"/>
                  <a:pt x="36109" y="183656"/>
                  <a:pt x="0" y="0"/>
                </a:cubicBezTo>
                <a:cubicBezTo>
                  <a:pt x="143014" y="-41387"/>
                  <a:pt x="334659" y="51517"/>
                  <a:pt x="525114" y="0"/>
                </a:cubicBezTo>
                <a:cubicBezTo>
                  <a:pt x="715569" y="-51517"/>
                  <a:pt x="865994" y="65938"/>
                  <a:pt x="1129278" y="0"/>
                </a:cubicBezTo>
                <a:cubicBezTo>
                  <a:pt x="1392562" y="-65938"/>
                  <a:pt x="1435909" y="57813"/>
                  <a:pt x="1693917" y="0"/>
                </a:cubicBezTo>
                <a:cubicBezTo>
                  <a:pt x="1951925" y="-57813"/>
                  <a:pt x="2123493" y="39292"/>
                  <a:pt x="2298080" y="0"/>
                </a:cubicBezTo>
                <a:cubicBezTo>
                  <a:pt x="2472667" y="-39292"/>
                  <a:pt x="2576948" y="3787"/>
                  <a:pt x="2823194" y="0"/>
                </a:cubicBezTo>
                <a:cubicBezTo>
                  <a:pt x="3069440" y="-3787"/>
                  <a:pt x="3214933" y="37778"/>
                  <a:pt x="3348308" y="0"/>
                </a:cubicBezTo>
                <a:cubicBezTo>
                  <a:pt x="3481683" y="-37778"/>
                  <a:pt x="3672278" y="24465"/>
                  <a:pt x="3952472" y="0"/>
                </a:cubicBezTo>
                <a:cubicBezTo>
                  <a:pt x="3985409" y="142485"/>
                  <a:pt x="3909071" y="226089"/>
                  <a:pt x="3952472" y="450735"/>
                </a:cubicBezTo>
                <a:cubicBezTo>
                  <a:pt x="3995873" y="675382"/>
                  <a:pt x="3930397" y="676002"/>
                  <a:pt x="3952472" y="866798"/>
                </a:cubicBezTo>
              </a:path>
            </a:pathLst>
          </a:custGeom>
          <a:noFill/>
          <a:ln w="38100">
            <a:solidFill>
              <a:schemeClr val="accent6">
                <a:lumMod val="20000"/>
                <a:lumOff val="80000"/>
              </a:schemeClr>
            </a:solidFill>
            <a:extLst>
              <a:ext uri="{C807C97D-BFC1-408E-A445-0C87EB9F89A2}">
                <ask:lineSketchStyleProps xmlns:ask="http://schemas.microsoft.com/office/drawing/2018/sketchyshapes" sd="55494838">
                  <a:prstGeom prst="foldedCorner">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Y" sz="1800" b="0" i="0" u="none" strike="noStrike" kern="1200" cap="none" spc="0" normalizeH="0" baseline="0" noProof="0" dirty="0">
                <a:ln>
                  <a:noFill/>
                </a:ln>
                <a:solidFill>
                  <a:prstClr val="white"/>
                </a:solidFill>
                <a:effectLst/>
                <a:uLnTx/>
                <a:uFillTx/>
                <a:latin typeface="LANTX Light" pitchFamily="50" charset="-78"/>
                <a:ea typeface="+mn-ea"/>
                <a:cs typeface="LANTX Light" pitchFamily="50" charset="-78"/>
              </a:rPr>
              <a:t>يرى بعض الإخوة أن المسيح مثال مستحيل المنال لأنّه بعيد عن الطَّبيعة البشرية، فكيف لنا أن نَقتدِي به؟ </a:t>
            </a:r>
          </a:p>
        </p:txBody>
      </p:sp>
      <p:sp>
        <p:nvSpPr>
          <p:cNvPr id="15" name="Rectangle: Folded Corner 14">
            <a:extLst>
              <a:ext uri="{FF2B5EF4-FFF2-40B4-BE49-F238E27FC236}">
                <a16:creationId xmlns:a16="http://schemas.microsoft.com/office/drawing/2014/main" id="{15DFDBA1-3E22-41FA-AEEA-05E99C3CBA91}"/>
              </a:ext>
            </a:extLst>
          </p:cNvPr>
          <p:cNvSpPr/>
          <p:nvPr/>
        </p:nvSpPr>
        <p:spPr>
          <a:xfrm>
            <a:off x="6378708" y="3129005"/>
            <a:ext cx="3952472" cy="1040162"/>
          </a:xfrm>
          <a:custGeom>
            <a:avLst/>
            <a:gdLst>
              <a:gd name="connsiteX0" fmla="*/ 0 w 3952472"/>
              <a:gd name="connsiteY0" fmla="*/ 0 h 1040162"/>
              <a:gd name="connsiteX1" fmla="*/ 485589 w 3952472"/>
              <a:gd name="connsiteY1" fmla="*/ 0 h 1040162"/>
              <a:gd name="connsiteX2" fmla="*/ 1089753 w 3952472"/>
              <a:gd name="connsiteY2" fmla="*/ 0 h 1040162"/>
              <a:gd name="connsiteX3" fmla="*/ 1535818 w 3952472"/>
              <a:gd name="connsiteY3" fmla="*/ 0 h 1040162"/>
              <a:gd name="connsiteX4" fmla="*/ 2021407 w 3952472"/>
              <a:gd name="connsiteY4" fmla="*/ 0 h 1040162"/>
              <a:gd name="connsiteX5" fmla="*/ 2506997 w 3952472"/>
              <a:gd name="connsiteY5" fmla="*/ 0 h 1040162"/>
              <a:gd name="connsiteX6" fmla="*/ 2992586 w 3952472"/>
              <a:gd name="connsiteY6" fmla="*/ 0 h 1040162"/>
              <a:gd name="connsiteX7" fmla="*/ 3952472 w 3952472"/>
              <a:gd name="connsiteY7" fmla="*/ 0 h 1040162"/>
              <a:gd name="connsiteX8" fmla="*/ 3952472 w 3952472"/>
              <a:gd name="connsiteY8" fmla="*/ 407395 h 1040162"/>
              <a:gd name="connsiteX9" fmla="*/ 3952472 w 3952472"/>
              <a:gd name="connsiteY9" fmla="*/ 866798 h 1040162"/>
              <a:gd name="connsiteX10" fmla="*/ 3779108 w 3952472"/>
              <a:gd name="connsiteY10" fmla="*/ 1040162 h 1040162"/>
              <a:gd name="connsiteX11" fmla="*/ 3163653 w 3952472"/>
              <a:gd name="connsiteY11" fmla="*/ 1040162 h 1040162"/>
              <a:gd name="connsiteX12" fmla="*/ 2661572 w 3952472"/>
              <a:gd name="connsiteY12" fmla="*/ 1040162 h 1040162"/>
              <a:gd name="connsiteX13" fmla="*/ 2083908 w 3952472"/>
              <a:gd name="connsiteY13" fmla="*/ 1040162 h 1040162"/>
              <a:gd name="connsiteX14" fmla="*/ 1581827 w 3952472"/>
              <a:gd name="connsiteY14" fmla="*/ 1040162 h 1040162"/>
              <a:gd name="connsiteX15" fmla="*/ 1041954 w 3952472"/>
              <a:gd name="connsiteY15" fmla="*/ 1040162 h 1040162"/>
              <a:gd name="connsiteX16" fmla="*/ 577664 w 3952472"/>
              <a:gd name="connsiteY16" fmla="*/ 1040162 h 1040162"/>
              <a:gd name="connsiteX17" fmla="*/ 0 w 3952472"/>
              <a:gd name="connsiteY17" fmla="*/ 1040162 h 1040162"/>
              <a:gd name="connsiteX18" fmla="*/ 0 w 3952472"/>
              <a:gd name="connsiteY18" fmla="*/ 530483 h 1040162"/>
              <a:gd name="connsiteX19" fmla="*/ 0 w 3952472"/>
              <a:gd name="connsiteY19" fmla="*/ 0 h 1040162"/>
              <a:gd name="connsiteX0" fmla="*/ 3779108 w 3952472"/>
              <a:gd name="connsiteY0" fmla="*/ 1040162 h 1040162"/>
              <a:gd name="connsiteX1" fmla="*/ 3813781 w 3952472"/>
              <a:gd name="connsiteY1" fmla="*/ 901471 h 1040162"/>
              <a:gd name="connsiteX2" fmla="*/ 3952472 w 3952472"/>
              <a:gd name="connsiteY2" fmla="*/ 866798 h 1040162"/>
              <a:gd name="connsiteX3" fmla="*/ 3779108 w 3952472"/>
              <a:gd name="connsiteY3" fmla="*/ 1040162 h 1040162"/>
              <a:gd name="connsiteX0" fmla="*/ 3779108 w 3952472"/>
              <a:gd name="connsiteY0" fmla="*/ 1040162 h 1040162"/>
              <a:gd name="connsiteX1" fmla="*/ 3813781 w 3952472"/>
              <a:gd name="connsiteY1" fmla="*/ 901471 h 1040162"/>
              <a:gd name="connsiteX2" fmla="*/ 3952472 w 3952472"/>
              <a:gd name="connsiteY2" fmla="*/ 866798 h 1040162"/>
              <a:gd name="connsiteX3" fmla="*/ 3779108 w 3952472"/>
              <a:gd name="connsiteY3" fmla="*/ 1040162 h 1040162"/>
              <a:gd name="connsiteX4" fmla="*/ 3277027 w 3952472"/>
              <a:gd name="connsiteY4" fmla="*/ 1040162 h 1040162"/>
              <a:gd name="connsiteX5" fmla="*/ 2774945 w 3952472"/>
              <a:gd name="connsiteY5" fmla="*/ 1040162 h 1040162"/>
              <a:gd name="connsiteX6" fmla="*/ 2310655 w 3952472"/>
              <a:gd name="connsiteY6" fmla="*/ 1040162 h 1040162"/>
              <a:gd name="connsiteX7" fmla="*/ 1808573 w 3952472"/>
              <a:gd name="connsiteY7" fmla="*/ 1040162 h 1040162"/>
              <a:gd name="connsiteX8" fmla="*/ 1344283 w 3952472"/>
              <a:gd name="connsiteY8" fmla="*/ 1040162 h 1040162"/>
              <a:gd name="connsiteX9" fmla="*/ 728828 w 3952472"/>
              <a:gd name="connsiteY9" fmla="*/ 1040162 h 1040162"/>
              <a:gd name="connsiteX10" fmla="*/ 0 w 3952472"/>
              <a:gd name="connsiteY10" fmla="*/ 1040162 h 1040162"/>
              <a:gd name="connsiteX11" fmla="*/ 0 w 3952472"/>
              <a:gd name="connsiteY11" fmla="*/ 520081 h 1040162"/>
              <a:gd name="connsiteX12" fmla="*/ 0 w 3952472"/>
              <a:gd name="connsiteY12" fmla="*/ 0 h 1040162"/>
              <a:gd name="connsiteX13" fmla="*/ 525114 w 3952472"/>
              <a:gd name="connsiteY13" fmla="*/ 0 h 1040162"/>
              <a:gd name="connsiteX14" fmla="*/ 1129278 w 3952472"/>
              <a:gd name="connsiteY14" fmla="*/ 0 h 1040162"/>
              <a:gd name="connsiteX15" fmla="*/ 1693917 w 3952472"/>
              <a:gd name="connsiteY15" fmla="*/ 0 h 1040162"/>
              <a:gd name="connsiteX16" fmla="*/ 2298080 w 3952472"/>
              <a:gd name="connsiteY16" fmla="*/ 0 h 1040162"/>
              <a:gd name="connsiteX17" fmla="*/ 2823194 w 3952472"/>
              <a:gd name="connsiteY17" fmla="*/ 0 h 1040162"/>
              <a:gd name="connsiteX18" fmla="*/ 3348308 w 3952472"/>
              <a:gd name="connsiteY18" fmla="*/ 0 h 1040162"/>
              <a:gd name="connsiteX19" fmla="*/ 3952472 w 3952472"/>
              <a:gd name="connsiteY19" fmla="*/ 0 h 1040162"/>
              <a:gd name="connsiteX20" fmla="*/ 3952472 w 3952472"/>
              <a:gd name="connsiteY20" fmla="*/ 450735 h 1040162"/>
              <a:gd name="connsiteX21" fmla="*/ 3952472 w 3952472"/>
              <a:gd name="connsiteY21" fmla="*/ 866798 h 1040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952472" h="1040162" stroke="0" extrusionOk="0">
                <a:moveTo>
                  <a:pt x="0" y="0"/>
                </a:moveTo>
                <a:cubicBezTo>
                  <a:pt x="238863" y="-15004"/>
                  <a:pt x="330977" y="5883"/>
                  <a:pt x="485589" y="0"/>
                </a:cubicBezTo>
                <a:cubicBezTo>
                  <a:pt x="640201" y="-5883"/>
                  <a:pt x="942924" y="52635"/>
                  <a:pt x="1089753" y="0"/>
                </a:cubicBezTo>
                <a:cubicBezTo>
                  <a:pt x="1236582" y="-52635"/>
                  <a:pt x="1350434" y="3743"/>
                  <a:pt x="1535818" y="0"/>
                </a:cubicBezTo>
                <a:cubicBezTo>
                  <a:pt x="1721203" y="-3743"/>
                  <a:pt x="1805391" y="39485"/>
                  <a:pt x="2021407" y="0"/>
                </a:cubicBezTo>
                <a:cubicBezTo>
                  <a:pt x="2237423" y="-39485"/>
                  <a:pt x="2314746" y="49726"/>
                  <a:pt x="2506997" y="0"/>
                </a:cubicBezTo>
                <a:cubicBezTo>
                  <a:pt x="2699248" y="-49726"/>
                  <a:pt x="2760746" y="6231"/>
                  <a:pt x="2992586" y="0"/>
                </a:cubicBezTo>
                <a:cubicBezTo>
                  <a:pt x="3224426" y="-6231"/>
                  <a:pt x="3695737" y="43309"/>
                  <a:pt x="3952472" y="0"/>
                </a:cubicBezTo>
                <a:cubicBezTo>
                  <a:pt x="3953933" y="92787"/>
                  <a:pt x="3925019" y="277065"/>
                  <a:pt x="3952472" y="407395"/>
                </a:cubicBezTo>
                <a:cubicBezTo>
                  <a:pt x="3979925" y="537726"/>
                  <a:pt x="3901966" y="693601"/>
                  <a:pt x="3952472" y="866798"/>
                </a:cubicBezTo>
                <a:cubicBezTo>
                  <a:pt x="3898352" y="951448"/>
                  <a:pt x="3826176" y="962585"/>
                  <a:pt x="3779108" y="1040162"/>
                </a:cubicBezTo>
                <a:cubicBezTo>
                  <a:pt x="3492756" y="1053720"/>
                  <a:pt x="3420741" y="980715"/>
                  <a:pt x="3163653" y="1040162"/>
                </a:cubicBezTo>
                <a:cubicBezTo>
                  <a:pt x="2906565" y="1099609"/>
                  <a:pt x="2885529" y="994725"/>
                  <a:pt x="2661572" y="1040162"/>
                </a:cubicBezTo>
                <a:cubicBezTo>
                  <a:pt x="2437615" y="1085599"/>
                  <a:pt x="2336910" y="1010714"/>
                  <a:pt x="2083908" y="1040162"/>
                </a:cubicBezTo>
                <a:cubicBezTo>
                  <a:pt x="1830906" y="1069610"/>
                  <a:pt x="1725455" y="987149"/>
                  <a:pt x="1581827" y="1040162"/>
                </a:cubicBezTo>
                <a:cubicBezTo>
                  <a:pt x="1438199" y="1093175"/>
                  <a:pt x="1224144" y="987566"/>
                  <a:pt x="1041954" y="1040162"/>
                </a:cubicBezTo>
                <a:cubicBezTo>
                  <a:pt x="859764" y="1092758"/>
                  <a:pt x="788168" y="986608"/>
                  <a:pt x="577664" y="1040162"/>
                </a:cubicBezTo>
                <a:cubicBezTo>
                  <a:pt x="367160" y="1093716"/>
                  <a:pt x="222399" y="981707"/>
                  <a:pt x="0" y="1040162"/>
                </a:cubicBezTo>
                <a:cubicBezTo>
                  <a:pt x="-6888" y="916691"/>
                  <a:pt x="33516" y="639182"/>
                  <a:pt x="0" y="530483"/>
                </a:cubicBezTo>
                <a:cubicBezTo>
                  <a:pt x="-33516" y="421784"/>
                  <a:pt x="21030" y="227469"/>
                  <a:pt x="0" y="0"/>
                </a:cubicBezTo>
                <a:close/>
              </a:path>
              <a:path w="3952472" h="1040162" fill="darkenLess" stroke="0" extrusionOk="0">
                <a:moveTo>
                  <a:pt x="3779108" y="1040162"/>
                </a:moveTo>
                <a:cubicBezTo>
                  <a:pt x="3791653" y="986470"/>
                  <a:pt x="3802582" y="958126"/>
                  <a:pt x="3813781" y="901471"/>
                </a:cubicBezTo>
                <a:cubicBezTo>
                  <a:pt x="3861936" y="874675"/>
                  <a:pt x="3895431" y="884147"/>
                  <a:pt x="3952472" y="866798"/>
                </a:cubicBezTo>
                <a:cubicBezTo>
                  <a:pt x="3908859" y="927269"/>
                  <a:pt x="3811976" y="999826"/>
                  <a:pt x="3779108" y="1040162"/>
                </a:cubicBezTo>
                <a:close/>
              </a:path>
              <a:path w="3952472" h="1040162" fill="none" extrusionOk="0">
                <a:moveTo>
                  <a:pt x="3779108" y="1040162"/>
                </a:moveTo>
                <a:cubicBezTo>
                  <a:pt x="3771866" y="1008495"/>
                  <a:pt x="3805719" y="948498"/>
                  <a:pt x="3813781" y="901471"/>
                </a:cubicBezTo>
                <a:cubicBezTo>
                  <a:pt x="3858728" y="877700"/>
                  <a:pt x="3896899" y="884777"/>
                  <a:pt x="3952472" y="866798"/>
                </a:cubicBezTo>
                <a:cubicBezTo>
                  <a:pt x="3881991" y="960535"/>
                  <a:pt x="3813670" y="977891"/>
                  <a:pt x="3779108" y="1040162"/>
                </a:cubicBezTo>
                <a:cubicBezTo>
                  <a:pt x="3566372" y="1077258"/>
                  <a:pt x="3414498" y="1010460"/>
                  <a:pt x="3277027" y="1040162"/>
                </a:cubicBezTo>
                <a:cubicBezTo>
                  <a:pt x="3139556" y="1069864"/>
                  <a:pt x="3025411" y="1031096"/>
                  <a:pt x="2774945" y="1040162"/>
                </a:cubicBezTo>
                <a:cubicBezTo>
                  <a:pt x="2524479" y="1049228"/>
                  <a:pt x="2407592" y="1025140"/>
                  <a:pt x="2310655" y="1040162"/>
                </a:cubicBezTo>
                <a:cubicBezTo>
                  <a:pt x="2213718" y="1055184"/>
                  <a:pt x="1967703" y="1029219"/>
                  <a:pt x="1808573" y="1040162"/>
                </a:cubicBezTo>
                <a:cubicBezTo>
                  <a:pt x="1649443" y="1051105"/>
                  <a:pt x="1517820" y="990191"/>
                  <a:pt x="1344283" y="1040162"/>
                </a:cubicBezTo>
                <a:cubicBezTo>
                  <a:pt x="1170746" y="1090133"/>
                  <a:pt x="910361" y="1018011"/>
                  <a:pt x="728828" y="1040162"/>
                </a:cubicBezTo>
                <a:cubicBezTo>
                  <a:pt x="547295" y="1062313"/>
                  <a:pt x="194173" y="966599"/>
                  <a:pt x="0" y="1040162"/>
                </a:cubicBezTo>
                <a:cubicBezTo>
                  <a:pt x="-8170" y="930857"/>
                  <a:pt x="18023" y="680111"/>
                  <a:pt x="0" y="520081"/>
                </a:cubicBezTo>
                <a:cubicBezTo>
                  <a:pt x="-18023" y="360051"/>
                  <a:pt x="36109" y="183656"/>
                  <a:pt x="0" y="0"/>
                </a:cubicBezTo>
                <a:cubicBezTo>
                  <a:pt x="143014" y="-41387"/>
                  <a:pt x="334659" y="51517"/>
                  <a:pt x="525114" y="0"/>
                </a:cubicBezTo>
                <a:cubicBezTo>
                  <a:pt x="715569" y="-51517"/>
                  <a:pt x="865994" y="65938"/>
                  <a:pt x="1129278" y="0"/>
                </a:cubicBezTo>
                <a:cubicBezTo>
                  <a:pt x="1392562" y="-65938"/>
                  <a:pt x="1435909" y="57813"/>
                  <a:pt x="1693917" y="0"/>
                </a:cubicBezTo>
                <a:cubicBezTo>
                  <a:pt x="1951925" y="-57813"/>
                  <a:pt x="2123493" y="39292"/>
                  <a:pt x="2298080" y="0"/>
                </a:cubicBezTo>
                <a:cubicBezTo>
                  <a:pt x="2472667" y="-39292"/>
                  <a:pt x="2576948" y="3787"/>
                  <a:pt x="2823194" y="0"/>
                </a:cubicBezTo>
                <a:cubicBezTo>
                  <a:pt x="3069440" y="-3787"/>
                  <a:pt x="3214933" y="37778"/>
                  <a:pt x="3348308" y="0"/>
                </a:cubicBezTo>
                <a:cubicBezTo>
                  <a:pt x="3481683" y="-37778"/>
                  <a:pt x="3672278" y="24465"/>
                  <a:pt x="3952472" y="0"/>
                </a:cubicBezTo>
                <a:cubicBezTo>
                  <a:pt x="3985409" y="142485"/>
                  <a:pt x="3909071" y="226089"/>
                  <a:pt x="3952472" y="450735"/>
                </a:cubicBezTo>
                <a:cubicBezTo>
                  <a:pt x="3995873" y="675382"/>
                  <a:pt x="3930397" y="676002"/>
                  <a:pt x="3952472" y="866798"/>
                </a:cubicBezTo>
              </a:path>
            </a:pathLst>
          </a:custGeom>
          <a:noFill/>
          <a:ln w="38100">
            <a:solidFill>
              <a:schemeClr val="accent6">
                <a:lumMod val="20000"/>
                <a:lumOff val="80000"/>
              </a:schemeClr>
            </a:solidFill>
            <a:extLst>
              <a:ext uri="{C807C97D-BFC1-408E-A445-0C87EB9F89A2}">
                <ask:lineSketchStyleProps xmlns:ask="http://schemas.microsoft.com/office/drawing/2018/sketchyshapes" sd="55494838">
                  <a:prstGeom prst="foldedCorner">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r" defTabSz="914400" rtl="1" eaLnBrk="1" fontAlgn="auto" latinLnBrk="0" hangingPunct="1">
              <a:lnSpc>
                <a:spcPct val="100000"/>
              </a:lnSpc>
              <a:spcBef>
                <a:spcPts val="0"/>
              </a:spcBef>
              <a:spcAft>
                <a:spcPts val="0"/>
              </a:spcAft>
              <a:buClrTx/>
              <a:buSzTx/>
              <a:buFontTx/>
              <a:buNone/>
              <a:tabLst/>
              <a:defRPr/>
            </a:pPr>
            <a:r>
              <a:rPr lang="ar-SY" dirty="0">
                <a:solidFill>
                  <a:prstClr val="white"/>
                </a:solidFill>
                <a:latin typeface="LANTX Light" pitchFamily="50" charset="-78"/>
                <a:cs typeface="LANTX Light" pitchFamily="50" charset="-78"/>
              </a:rPr>
              <a:t>إنَّ</a:t>
            </a:r>
            <a:r>
              <a:rPr kumimoji="0" lang="ar-SY" sz="1800" b="0" i="0" u="none" strike="noStrike" kern="1200" cap="none" spc="0" normalizeH="0" baseline="0" noProof="0" dirty="0">
                <a:ln>
                  <a:noFill/>
                </a:ln>
                <a:solidFill>
                  <a:prstClr val="white"/>
                </a:solidFill>
                <a:effectLst/>
                <a:uLnTx/>
                <a:uFillTx/>
                <a:latin typeface="LANTX Light" pitchFamily="50" charset="-78"/>
                <a:ea typeface="+mn-ea"/>
                <a:cs typeface="LANTX Light" pitchFamily="50" charset="-78"/>
              </a:rPr>
              <a:t> المسيحية تحمِّل فرائض ثقيلة، أي أنَّها تَحمُل</a:t>
            </a:r>
          </a:p>
          <a:p>
            <a:pPr marL="0" marR="0" lvl="0" indent="0" algn="r" defTabSz="914400" rtl="1" eaLnBrk="1" fontAlgn="auto" latinLnBrk="0" hangingPunct="1">
              <a:lnSpc>
                <a:spcPct val="100000"/>
              </a:lnSpc>
              <a:spcBef>
                <a:spcPts val="0"/>
              </a:spcBef>
              <a:spcAft>
                <a:spcPts val="0"/>
              </a:spcAft>
              <a:buClrTx/>
              <a:buSzTx/>
              <a:buFontTx/>
              <a:buNone/>
              <a:tabLst/>
              <a:defRPr/>
            </a:pPr>
            <a:endParaRPr lang="ar-SY" dirty="0">
              <a:solidFill>
                <a:prstClr val="white"/>
              </a:solidFill>
              <a:latin typeface="LANTX Light" pitchFamily="50" charset="-78"/>
              <a:cs typeface="LANTX Light" pitchFamily="50" charset="-78"/>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SY" sz="1800" b="0" i="0" u="none" strike="noStrike" kern="1200" cap="none" spc="0" normalizeH="0" baseline="0" noProof="0" dirty="0">
                <a:ln>
                  <a:noFill/>
                </a:ln>
                <a:solidFill>
                  <a:prstClr val="white"/>
                </a:solidFill>
                <a:effectLst/>
                <a:uLnTx/>
                <a:uFillTx/>
                <a:latin typeface="LANTX Light" pitchFamily="50" charset="-78"/>
                <a:ea typeface="+mn-ea"/>
                <a:cs typeface="LANTX Light" pitchFamily="50" charset="-78"/>
              </a:rPr>
              <a:t> قواعد صارمة يجب أن نلتزم بها لننال رضى الله.</a:t>
            </a:r>
          </a:p>
        </p:txBody>
      </p:sp>
      <p:sp>
        <p:nvSpPr>
          <p:cNvPr id="16" name="Rectangle: Folded Corner 15">
            <a:extLst>
              <a:ext uri="{FF2B5EF4-FFF2-40B4-BE49-F238E27FC236}">
                <a16:creationId xmlns:a16="http://schemas.microsoft.com/office/drawing/2014/main" id="{7529A7F7-D7DC-4BEA-BC2B-D0DAD478306F}"/>
              </a:ext>
            </a:extLst>
          </p:cNvPr>
          <p:cNvSpPr/>
          <p:nvPr/>
        </p:nvSpPr>
        <p:spPr>
          <a:xfrm>
            <a:off x="6378708" y="4570610"/>
            <a:ext cx="3952472" cy="1040162"/>
          </a:xfrm>
          <a:custGeom>
            <a:avLst/>
            <a:gdLst>
              <a:gd name="connsiteX0" fmla="*/ 0 w 3952472"/>
              <a:gd name="connsiteY0" fmla="*/ 0 h 1040162"/>
              <a:gd name="connsiteX1" fmla="*/ 485589 w 3952472"/>
              <a:gd name="connsiteY1" fmla="*/ 0 h 1040162"/>
              <a:gd name="connsiteX2" fmla="*/ 1089753 w 3952472"/>
              <a:gd name="connsiteY2" fmla="*/ 0 h 1040162"/>
              <a:gd name="connsiteX3" fmla="*/ 1535818 w 3952472"/>
              <a:gd name="connsiteY3" fmla="*/ 0 h 1040162"/>
              <a:gd name="connsiteX4" fmla="*/ 2021407 w 3952472"/>
              <a:gd name="connsiteY4" fmla="*/ 0 h 1040162"/>
              <a:gd name="connsiteX5" fmla="*/ 2506997 w 3952472"/>
              <a:gd name="connsiteY5" fmla="*/ 0 h 1040162"/>
              <a:gd name="connsiteX6" fmla="*/ 2992586 w 3952472"/>
              <a:gd name="connsiteY6" fmla="*/ 0 h 1040162"/>
              <a:gd name="connsiteX7" fmla="*/ 3952472 w 3952472"/>
              <a:gd name="connsiteY7" fmla="*/ 0 h 1040162"/>
              <a:gd name="connsiteX8" fmla="*/ 3952472 w 3952472"/>
              <a:gd name="connsiteY8" fmla="*/ 407395 h 1040162"/>
              <a:gd name="connsiteX9" fmla="*/ 3952472 w 3952472"/>
              <a:gd name="connsiteY9" fmla="*/ 866798 h 1040162"/>
              <a:gd name="connsiteX10" fmla="*/ 3779108 w 3952472"/>
              <a:gd name="connsiteY10" fmla="*/ 1040162 h 1040162"/>
              <a:gd name="connsiteX11" fmla="*/ 3163653 w 3952472"/>
              <a:gd name="connsiteY11" fmla="*/ 1040162 h 1040162"/>
              <a:gd name="connsiteX12" fmla="*/ 2661572 w 3952472"/>
              <a:gd name="connsiteY12" fmla="*/ 1040162 h 1040162"/>
              <a:gd name="connsiteX13" fmla="*/ 2083908 w 3952472"/>
              <a:gd name="connsiteY13" fmla="*/ 1040162 h 1040162"/>
              <a:gd name="connsiteX14" fmla="*/ 1581827 w 3952472"/>
              <a:gd name="connsiteY14" fmla="*/ 1040162 h 1040162"/>
              <a:gd name="connsiteX15" fmla="*/ 1041954 w 3952472"/>
              <a:gd name="connsiteY15" fmla="*/ 1040162 h 1040162"/>
              <a:gd name="connsiteX16" fmla="*/ 577664 w 3952472"/>
              <a:gd name="connsiteY16" fmla="*/ 1040162 h 1040162"/>
              <a:gd name="connsiteX17" fmla="*/ 0 w 3952472"/>
              <a:gd name="connsiteY17" fmla="*/ 1040162 h 1040162"/>
              <a:gd name="connsiteX18" fmla="*/ 0 w 3952472"/>
              <a:gd name="connsiteY18" fmla="*/ 530483 h 1040162"/>
              <a:gd name="connsiteX19" fmla="*/ 0 w 3952472"/>
              <a:gd name="connsiteY19" fmla="*/ 0 h 1040162"/>
              <a:gd name="connsiteX0" fmla="*/ 3779108 w 3952472"/>
              <a:gd name="connsiteY0" fmla="*/ 1040162 h 1040162"/>
              <a:gd name="connsiteX1" fmla="*/ 3813781 w 3952472"/>
              <a:gd name="connsiteY1" fmla="*/ 901471 h 1040162"/>
              <a:gd name="connsiteX2" fmla="*/ 3952472 w 3952472"/>
              <a:gd name="connsiteY2" fmla="*/ 866798 h 1040162"/>
              <a:gd name="connsiteX3" fmla="*/ 3779108 w 3952472"/>
              <a:gd name="connsiteY3" fmla="*/ 1040162 h 1040162"/>
              <a:gd name="connsiteX0" fmla="*/ 3779108 w 3952472"/>
              <a:gd name="connsiteY0" fmla="*/ 1040162 h 1040162"/>
              <a:gd name="connsiteX1" fmla="*/ 3813781 w 3952472"/>
              <a:gd name="connsiteY1" fmla="*/ 901471 h 1040162"/>
              <a:gd name="connsiteX2" fmla="*/ 3952472 w 3952472"/>
              <a:gd name="connsiteY2" fmla="*/ 866798 h 1040162"/>
              <a:gd name="connsiteX3" fmla="*/ 3779108 w 3952472"/>
              <a:gd name="connsiteY3" fmla="*/ 1040162 h 1040162"/>
              <a:gd name="connsiteX4" fmla="*/ 3277027 w 3952472"/>
              <a:gd name="connsiteY4" fmla="*/ 1040162 h 1040162"/>
              <a:gd name="connsiteX5" fmla="*/ 2774945 w 3952472"/>
              <a:gd name="connsiteY5" fmla="*/ 1040162 h 1040162"/>
              <a:gd name="connsiteX6" fmla="*/ 2310655 w 3952472"/>
              <a:gd name="connsiteY6" fmla="*/ 1040162 h 1040162"/>
              <a:gd name="connsiteX7" fmla="*/ 1808573 w 3952472"/>
              <a:gd name="connsiteY7" fmla="*/ 1040162 h 1040162"/>
              <a:gd name="connsiteX8" fmla="*/ 1344283 w 3952472"/>
              <a:gd name="connsiteY8" fmla="*/ 1040162 h 1040162"/>
              <a:gd name="connsiteX9" fmla="*/ 728828 w 3952472"/>
              <a:gd name="connsiteY9" fmla="*/ 1040162 h 1040162"/>
              <a:gd name="connsiteX10" fmla="*/ 0 w 3952472"/>
              <a:gd name="connsiteY10" fmla="*/ 1040162 h 1040162"/>
              <a:gd name="connsiteX11" fmla="*/ 0 w 3952472"/>
              <a:gd name="connsiteY11" fmla="*/ 520081 h 1040162"/>
              <a:gd name="connsiteX12" fmla="*/ 0 w 3952472"/>
              <a:gd name="connsiteY12" fmla="*/ 0 h 1040162"/>
              <a:gd name="connsiteX13" fmla="*/ 525114 w 3952472"/>
              <a:gd name="connsiteY13" fmla="*/ 0 h 1040162"/>
              <a:gd name="connsiteX14" fmla="*/ 1129278 w 3952472"/>
              <a:gd name="connsiteY14" fmla="*/ 0 h 1040162"/>
              <a:gd name="connsiteX15" fmla="*/ 1693917 w 3952472"/>
              <a:gd name="connsiteY15" fmla="*/ 0 h 1040162"/>
              <a:gd name="connsiteX16" fmla="*/ 2298080 w 3952472"/>
              <a:gd name="connsiteY16" fmla="*/ 0 h 1040162"/>
              <a:gd name="connsiteX17" fmla="*/ 2823194 w 3952472"/>
              <a:gd name="connsiteY17" fmla="*/ 0 h 1040162"/>
              <a:gd name="connsiteX18" fmla="*/ 3348308 w 3952472"/>
              <a:gd name="connsiteY18" fmla="*/ 0 h 1040162"/>
              <a:gd name="connsiteX19" fmla="*/ 3952472 w 3952472"/>
              <a:gd name="connsiteY19" fmla="*/ 0 h 1040162"/>
              <a:gd name="connsiteX20" fmla="*/ 3952472 w 3952472"/>
              <a:gd name="connsiteY20" fmla="*/ 450735 h 1040162"/>
              <a:gd name="connsiteX21" fmla="*/ 3952472 w 3952472"/>
              <a:gd name="connsiteY21" fmla="*/ 866798 h 1040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952472" h="1040162" stroke="0" extrusionOk="0">
                <a:moveTo>
                  <a:pt x="0" y="0"/>
                </a:moveTo>
                <a:cubicBezTo>
                  <a:pt x="238863" y="-15004"/>
                  <a:pt x="330977" y="5883"/>
                  <a:pt x="485589" y="0"/>
                </a:cubicBezTo>
                <a:cubicBezTo>
                  <a:pt x="640201" y="-5883"/>
                  <a:pt x="942924" y="52635"/>
                  <a:pt x="1089753" y="0"/>
                </a:cubicBezTo>
                <a:cubicBezTo>
                  <a:pt x="1236582" y="-52635"/>
                  <a:pt x="1350434" y="3743"/>
                  <a:pt x="1535818" y="0"/>
                </a:cubicBezTo>
                <a:cubicBezTo>
                  <a:pt x="1721203" y="-3743"/>
                  <a:pt x="1805391" y="39485"/>
                  <a:pt x="2021407" y="0"/>
                </a:cubicBezTo>
                <a:cubicBezTo>
                  <a:pt x="2237423" y="-39485"/>
                  <a:pt x="2314746" y="49726"/>
                  <a:pt x="2506997" y="0"/>
                </a:cubicBezTo>
                <a:cubicBezTo>
                  <a:pt x="2699248" y="-49726"/>
                  <a:pt x="2760746" y="6231"/>
                  <a:pt x="2992586" y="0"/>
                </a:cubicBezTo>
                <a:cubicBezTo>
                  <a:pt x="3224426" y="-6231"/>
                  <a:pt x="3695737" y="43309"/>
                  <a:pt x="3952472" y="0"/>
                </a:cubicBezTo>
                <a:cubicBezTo>
                  <a:pt x="3953933" y="92787"/>
                  <a:pt x="3925019" y="277065"/>
                  <a:pt x="3952472" y="407395"/>
                </a:cubicBezTo>
                <a:cubicBezTo>
                  <a:pt x="3979925" y="537726"/>
                  <a:pt x="3901966" y="693601"/>
                  <a:pt x="3952472" y="866798"/>
                </a:cubicBezTo>
                <a:cubicBezTo>
                  <a:pt x="3898352" y="951448"/>
                  <a:pt x="3826176" y="962585"/>
                  <a:pt x="3779108" y="1040162"/>
                </a:cubicBezTo>
                <a:cubicBezTo>
                  <a:pt x="3492756" y="1053720"/>
                  <a:pt x="3420741" y="980715"/>
                  <a:pt x="3163653" y="1040162"/>
                </a:cubicBezTo>
                <a:cubicBezTo>
                  <a:pt x="2906565" y="1099609"/>
                  <a:pt x="2885529" y="994725"/>
                  <a:pt x="2661572" y="1040162"/>
                </a:cubicBezTo>
                <a:cubicBezTo>
                  <a:pt x="2437615" y="1085599"/>
                  <a:pt x="2336910" y="1010714"/>
                  <a:pt x="2083908" y="1040162"/>
                </a:cubicBezTo>
                <a:cubicBezTo>
                  <a:pt x="1830906" y="1069610"/>
                  <a:pt x="1725455" y="987149"/>
                  <a:pt x="1581827" y="1040162"/>
                </a:cubicBezTo>
                <a:cubicBezTo>
                  <a:pt x="1438199" y="1093175"/>
                  <a:pt x="1224144" y="987566"/>
                  <a:pt x="1041954" y="1040162"/>
                </a:cubicBezTo>
                <a:cubicBezTo>
                  <a:pt x="859764" y="1092758"/>
                  <a:pt x="788168" y="986608"/>
                  <a:pt x="577664" y="1040162"/>
                </a:cubicBezTo>
                <a:cubicBezTo>
                  <a:pt x="367160" y="1093716"/>
                  <a:pt x="222399" y="981707"/>
                  <a:pt x="0" y="1040162"/>
                </a:cubicBezTo>
                <a:cubicBezTo>
                  <a:pt x="-6888" y="916691"/>
                  <a:pt x="33516" y="639182"/>
                  <a:pt x="0" y="530483"/>
                </a:cubicBezTo>
                <a:cubicBezTo>
                  <a:pt x="-33516" y="421784"/>
                  <a:pt x="21030" y="227469"/>
                  <a:pt x="0" y="0"/>
                </a:cubicBezTo>
                <a:close/>
              </a:path>
              <a:path w="3952472" h="1040162" fill="darkenLess" stroke="0" extrusionOk="0">
                <a:moveTo>
                  <a:pt x="3779108" y="1040162"/>
                </a:moveTo>
                <a:cubicBezTo>
                  <a:pt x="3791653" y="986470"/>
                  <a:pt x="3802582" y="958126"/>
                  <a:pt x="3813781" y="901471"/>
                </a:cubicBezTo>
                <a:cubicBezTo>
                  <a:pt x="3861936" y="874675"/>
                  <a:pt x="3895431" y="884147"/>
                  <a:pt x="3952472" y="866798"/>
                </a:cubicBezTo>
                <a:cubicBezTo>
                  <a:pt x="3908859" y="927269"/>
                  <a:pt x="3811976" y="999826"/>
                  <a:pt x="3779108" y="1040162"/>
                </a:cubicBezTo>
                <a:close/>
              </a:path>
              <a:path w="3952472" h="1040162" fill="none" extrusionOk="0">
                <a:moveTo>
                  <a:pt x="3779108" y="1040162"/>
                </a:moveTo>
                <a:cubicBezTo>
                  <a:pt x="3771866" y="1008495"/>
                  <a:pt x="3805719" y="948498"/>
                  <a:pt x="3813781" y="901471"/>
                </a:cubicBezTo>
                <a:cubicBezTo>
                  <a:pt x="3858728" y="877700"/>
                  <a:pt x="3896899" y="884777"/>
                  <a:pt x="3952472" y="866798"/>
                </a:cubicBezTo>
                <a:cubicBezTo>
                  <a:pt x="3881991" y="960535"/>
                  <a:pt x="3813670" y="977891"/>
                  <a:pt x="3779108" y="1040162"/>
                </a:cubicBezTo>
                <a:cubicBezTo>
                  <a:pt x="3566372" y="1077258"/>
                  <a:pt x="3414498" y="1010460"/>
                  <a:pt x="3277027" y="1040162"/>
                </a:cubicBezTo>
                <a:cubicBezTo>
                  <a:pt x="3139556" y="1069864"/>
                  <a:pt x="3025411" y="1031096"/>
                  <a:pt x="2774945" y="1040162"/>
                </a:cubicBezTo>
                <a:cubicBezTo>
                  <a:pt x="2524479" y="1049228"/>
                  <a:pt x="2407592" y="1025140"/>
                  <a:pt x="2310655" y="1040162"/>
                </a:cubicBezTo>
                <a:cubicBezTo>
                  <a:pt x="2213718" y="1055184"/>
                  <a:pt x="1967703" y="1029219"/>
                  <a:pt x="1808573" y="1040162"/>
                </a:cubicBezTo>
                <a:cubicBezTo>
                  <a:pt x="1649443" y="1051105"/>
                  <a:pt x="1517820" y="990191"/>
                  <a:pt x="1344283" y="1040162"/>
                </a:cubicBezTo>
                <a:cubicBezTo>
                  <a:pt x="1170746" y="1090133"/>
                  <a:pt x="910361" y="1018011"/>
                  <a:pt x="728828" y="1040162"/>
                </a:cubicBezTo>
                <a:cubicBezTo>
                  <a:pt x="547295" y="1062313"/>
                  <a:pt x="194173" y="966599"/>
                  <a:pt x="0" y="1040162"/>
                </a:cubicBezTo>
                <a:cubicBezTo>
                  <a:pt x="-8170" y="930857"/>
                  <a:pt x="18023" y="680111"/>
                  <a:pt x="0" y="520081"/>
                </a:cubicBezTo>
                <a:cubicBezTo>
                  <a:pt x="-18023" y="360051"/>
                  <a:pt x="36109" y="183656"/>
                  <a:pt x="0" y="0"/>
                </a:cubicBezTo>
                <a:cubicBezTo>
                  <a:pt x="143014" y="-41387"/>
                  <a:pt x="334659" y="51517"/>
                  <a:pt x="525114" y="0"/>
                </a:cubicBezTo>
                <a:cubicBezTo>
                  <a:pt x="715569" y="-51517"/>
                  <a:pt x="865994" y="65938"/>
                  <a:pt x="1129278" y="0"/>
                </a:cubicBezTo>
                <a:cubicBezTo>
                  <a:pt x="1392562" y="-65938"/>
                  <a:pt x="1435909" y="57813"/>
                  <a:pt x="1693917" y="0"/>
                </a:cubicBezTo>
                <a:cubicBezTo>
                  <a:pt x="1951925" y="-57813"/>
                  <a:pt x="2123493" y="39292"/>
                  <a:pt x="2298080" y="0"/>
                </a:cubicBezTo>
                <a:cubicBezTo>
                  <a:pt x="2472667" y="-39292"/>
                  <a:pt x="2576948" y="3787"/>
                  <a:pt x="2823194" y="0"/>
                </a:cubicBezTo>
                <a:cubicBezTo>
                  <a:pt x="3069440" y="-3787"/>
                  <a:pt x="3214933" y="37778"/>
                  <a:pt x="3348308" y="0"/>
                </a:cubicBezTo>
                <a:cubicBezTo>
                  <a:pt x="3481683" y="-37778"/>
                  <a:pt x="3672278" y="24465"/>
                  <a:pt x="3952472" y="0"/>
                </a:cubicBezTo>
                <a:cubicBezTo>
                  <a:pt x="3985409" y="142485"/>
                  <a:pt x="3909071" y="226089"/>
                  <a:pt x="3952472" y="450735"/>
                </a:cubicBezTo>
                <a:cubicBezTo>
                  <a:pt x="3995873" y="675382"/>
                  <a:pt x="3930397" y="676002"/>
                  <a:pt x="3952472" y="866798"/>
                </a:cubicBezTo>
              </a:path>
            </a:pathLst>
          </a:custGeom>
          <a:noFill/>
          <a:ln w="38100">
            <a:solidFill>
              <a:schemeClr val="accent6">
                <a:lumMod val="20000"/>
                <a:lumOff val="80000"/>
              </a:schemeClr>
            </a:solidFill>
            <a:extLst>
              <a:ext uri="{C807C97D-BFC1-408E-A445-0C87EB9F89A2}">
                <ask:lineSketchStyleProps xmlns:ask="http://schemas.microsoft.com/office/drawing/2018/sketchyshapes" sd="55494838">
                  <a:prstGeom prst="foldedCorner">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a:r>
              <a:rPr lang="ar-SY" sz="1800" dirty="0">
                <a:solidFill>
                  <a:schemeClr val="bg1"/>
                </a:solidFill>
                <a:latin typeface="LANTX Light" pitchFamily="50" charset="-78"/>
                <a:cs typeface="LANTX Light" pitchFamily="50" charset="-78"/>
              </a:rPr>
              <a:t>الإنجيل لا يَقتبس من حياتنا اليوميّة وصعوبتها المليئة بالأهواء، فكيف يمكننا أن نعيش انجيليّاً؟</a:t>
            </a:r>
          </a:p>
        </p:txBody>
      </p:sp>
      <p:sp>
        <p:nvSpPr>
          <p:cNvPr id="19" name="Rectangle: Folded Corner 18">
            <a:extLst>
              <a:ext uri="{FF2B5EF4-FFF2-40B4-BE49-F238E27FC236}">
                <a16:creationId xmlns:a16="http://schemas.microsoft.com/office/drawing/2014/main" id="{8733B5A9-FE56-4236-8BC6-C8720ABDE502}"/>
              </a:ext>
            </a:extLst>
          </p:cNvPr>
          <p:cNvSpPr/>
          <p:nvPr/>
        </p:nvSpPr>
        <p:spPr>
          <a:xfrm>
            <a:off x="2036421" y="1687400"/>
            <a:ext cx="3838753" cy="916725"/>
          </a:xfrm>
          <a:custGeom>
            <a:avLst/>
            <a:gdLst>
              <a:gd name="connsiteX0" fmla="*/ 0 w 3838753"/>
              <a:gd name="connsiteY0" fmla="*/ 0 h 916725"/>
              <a:gd name="connsiteX1" fmla="*/ 471618 w 3838753"/>
              <a:gd name="connsiteY1" fmla="*/ 0 h 916725"/>
              <a:gd name="connsiteX2" fmla="*/ 1058399 w 3838753"/>
              <a:gd name="connsiteY2" fmla="*/ 0 h 916725"/>
              <a:gd name="connsiteX3" fmla="*/ 1491630 w 3838753"/>
              <a:gd name="connsiteY3" fmla="*/ 0 h 916725"/>
              <a:gd name="connsiteX4" fmla="*/ 1963248 w 3838753"/>
              <a:gd name="connsiteY4" fmla="*/ 0 h 916725"/>
              <a:gd name="connsiteX5" fmla="*/ 2434866 w 3838753"/>
              <a:gd name="connsiteY5" fmla="*/ 0 h 916725"/>
              <a:gd name="connsiteX6" fmla="*/ 2906484 w 3838753"/>
              <a:gd name="connsiteY6" fmla="*/ 0 h 916725"/>
              <a:gd name="connsiteX7" fmla="*/ 3838753 w 3838753"/>
              <a:gd name="connsiteY7" fmla="*/ 0 h 916725"/>
              <a:gd name="connsiteX8" fmla="*/ 3838753 w 3838753"/>
              <a:gd name="connsiteY8" fmla="*/ 359049 h 916725"/>
              <a:gd name="connsiteX9" fmla="*/ 3838753 w 3838753"/>
              <a:gd name="connsiteY9" fmla="*/ 763934 h 916725"/>
              <a:gd name="connsiteX10" fmla="*/ 3685962 w 3838753"/>
              <a:gd name="connsiteY10" fmla="*/ 916725 h 916725"/>
              <a:gd name="connsiteX11" fmla="*/ 3085677 w 3838753"/>
              <a:gd name="connsiteY11" fmla="*/ 916725 h 916725"/>
              <a:gd name="connsiteX12" fmla="*/ 2595970 w 3838753"/>
              <a:gd name="connsiteY12" fmla="*/ 916725 h 916725"/>
              <a:gd name="connsiteX13" fmla="*/ 2032545 w 3838753"/>
              <a:gd name="connsiteY13" fmla="*/ 916725 h 916725"/>
              <a:gd name="connsiteX14" fmla="*/ 1542838 w 3838753"/>
              <a:gd name="connsiteY14" fmla="*/ 916725 h 916725"/>
              <a:gd name="connsiteX15" fmla="*/ 1016272 w 3838753"/>
              <a:gd name="connsiteY15" fmla="*/ 916725 h 916725"/>
              <a:gd name="connsiteX16" fmla="*/ 563426 w 3838753"/>
              <a:gd name="connsiteY16" fmla="*/ 916725 h 916725"/>
              <a:gd name="connsiteX17" fmla="*/ 0 w 3838753"/>
              <a:gd name="connsiteY17" fmla="*/ 916725 h 916725"/>
              <a:gd name="connsiteX18" fmla="*/ 0 w 3838753"/>
              <a:gd name="connsiteY18" fmla="*/ 467530 h 916725"/>
              <a:gd name="connsiteX19" fmla="*/ 0 w 3838753"/>
              <a:gd name="connsiteY19" fmla="*/ 0 h 916725"/>
              <a:gd name="connsiteX0" fmla="*/ 3685962 w 3838753"/>
              <a:gd name="connsiteY0" fmla="*/ 916725 h 916725"/>
              <a:gd name="connsiteX1" fmla="*/ 3716521 w 3838753"/>
              <a:gd name="connsiteY1" fmla="*/ 794493 h 916725"/>
              <a:gd name="connsiteX2" fmla="*/ 3838753 w 3838753"/>
              <a:gd name="connsiteY2" fmla="*/ 763934 h 916725"/>
              <a:gd name="connsiteX3" fmla="*/ 3685962 w 3838753"/>
              <a:gd name="connsiteY3" fmla="*/ 916725 h 916725"/>
              <a:gd name="connsiteX0" fmla="*/ 3685962 w 3838753"/>
              <a:gd name="connsiteY0" fmla="*/ 916725 h 916725"/>
              <a:gd name="connsiteX1" fmla="*/ 3716521 w 3838753"/>
              <a:gd name="connsiteY1" fmla="*/ 794493 h 916725"/>
              <a:gd name="connsiteX2" fmla="*/ 3838753 w 3838753"/>
              <a:gd name="connsiteY2" fmla="*/ 763934 h 916725"/>
              <a:gd name="connsiteX3" fmla="*/ 3685962 w 3838753"/>
              <a:gd name="connsiteY3" fmla="*/ 916725 h 916725"/>
              <a:gd name="connsiteX4" fmla="*/ 3196256 w 3838753"/>
              <a:gd name="connsiteY4" fmla="*/ 916725 h 916725"/>
              <a:gd name="connsiteX5" fmla="*/ 2706549 w 3838753"/>
              <a:gd name="connsiteY5" fmla="*/ 916725 h 916725"/>
              <a:gd name="connsiteX6" fmla="*/ 2253702 w 3838753"/>
              <a:gd name="connsiteY6" fmla="*/ 916725 h 916725"/>
              <a:gd name="connsiteX7" fmla="*/ 1763996 w 3838753"/>
              <a:gd name="connsiteY7" fmla="*/ 916725 h 916725"/>
              <a:gd name="connsiteX8" fmla="*/ 1311149 w 3838753"/>
              <a:gd name="connsiteY8" fmla="*/ 916725 h 916725"/>
              <a:gd name="connsiteX9" fmla="*/ 710864 w 3838753"/>
              <a:gd name="connsiteY9" fmla="*/ 916725 h 916725"/>
              <a:gd name="connsiteX10" fmla="*/ 0 w 3838753"/>
              <a:gd name="connsiteY10" fmla="*/ 916725 h 916725"/>
              <a:gd name="connsiteX11" fmla="*/ 0 w 3838753"/>
              <a:gd name="connsiteY11" fmla="*/ 458363 h 916725"/>
              <a:gd name="connsiteX12" fmla="*/ 0 w 3838753"/>
              <a:gd name="connsiteY12" fmla="*/ 0 h 916725"/>
              <a:gd name="connsiteX13" fmla="*/ 510006 w 3838753"/>
              <a:gd name="connsiteY13" fmla="*/ 0 h 916725"/>
              <a:gd name="connsiteX14" fmla="*/ 1096787 w 3838753"/>
              <a:gd name="connsiteY14" fmla="*/ 0 h 916725"/>
              <a:gd name="connsiteX15" fmla="*/ 1645180 w 3838753"/>
              <a:gd name="connsiteY15" fmla="*/ 0 h 916725"/>
              <a:gd name="connsiteX16" fmla="*/ 2231961 w 3838753"/>
              <a:gd name="connsiteY16" fmla="*/ 0 h 916725"/>
              <a:gd name="connsiteX17" fmla="*/ 2741966 w 3838753"/>
              <a:gd name="connsiteY17" fmla="*/ 0 h 916725"/>
              <a:gd name="connsiteX18" fmla="*/ 3251972 w 3838753"/>
              <a:gd name="connsiteY18" fmla="*/ 0 h 916725"/>
              <a:gd name="connsiteX19" fmla="*/ 3838753 w 3838753"/>
              <a:gd name="connsiteY19" fmla="*/ 0 h 916725"/>
              <a:gd name="connsiteX20" fmla="*/ 3838753 w 3838753"/>
              <a:gd name="connsiteY20" fmla="*/ 397246 h 916725"/>
              <a:gd name="connsiteX21" fmla="*/ 3838753 w 3838753"/>
              <a:gd name="connsiteY21" fmla="*/ 763934 h 916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838753" h="916725" stroke="0" extrusionOk="0">
                <a:moveTo>
                  <a:pt x="0" y="0"/>
                </a:moveTo>
                <a:cubicBezTo>
                  <a:pt x="221233" y="-22165"/>
                  <a:pt x="261002" y="11854"/>
                  <a:pt x="471618" y="0"/>
                </a:cubicBezTo>
                <a:cubicBezTo>
                  <a:pt x="682234" y="-11854"/>
                  <a:pt x="793342" y="68051"/>
                  <a:pt x="1058399" y="0"/>
                </a:cubicBezTo>
                <a:cubicBezTo>
                  <a:pt x="1323456" y="-68051"/>
                  <a:pt x="1337719" y="44876"/>
                  <a:pt x="1491630" y="0"/>
                </a:cubicBezTo>
                <a:cubicBezTo>
                  <a:pt x="1645541" y="-44876"/>
                  <a:pt x="1766514" y="30643"/>
                  <a:pt x="1963248" y="0"/>
                </a:cubicBezTo>
                <a:cubicBezTo>
                  <a:pt x="2159982" y="-30643"/>
                  <a:pt x="2286987" y="24399"/>
                  <a:pt x="2434866" y="0"/>
                </a:cubicBezTo>
                <a:cubicBezTo>
                  <a:pt x="2582745" y="-24399"/>
                  <a:pt x="2688628" y="35668"/>
                  <a:pt x="2906484" y="0"/>
                </a:cubicBezTo>
                <a:cubicBezTo>
                  <a:pt x="3124340" y="-35668"/>
                  <a:pt x="3375066" y="25627"/>
                  <a:pt x="3838753" y="0"/>
                </a:cubicBezTo>
                <a:cubicBezTo>
                  <a:pt x="3865403" y="99823"/>
                  <a:pt x="3837627" y="203363"/>
                  <a:pt x="3838753" y="359049"/>
                </a:cubicBezTo>
                <a:cubicBezTo>
                  <a:pt x="3839879" y="514735"/>
                  <a:pt x="3821351" y="635963"/>
                  <a:pt x="3838753" y="763934"/>
                </a:cubicBezTo>
                <a:cubicBezTo>
                  <a:pt x="3785648" y="852007"/>
                  <a:pt x="3741864" y="825977"/>
                  <a:pt x="3685962" y="916725"/>
                </a:cubicBezTo>
                <a:cubicBezTo>
                  <a:pt x="3539539" y="973380"/>
                  <a:pt x="3362119" y="887028"/>
                  <a:pt x="3085677" y="916725"/>
                </a:cubicBezTo>
                <a:cubicBezTo>
                  <a:pt x="2809236" y="946422"/>
                  <a:pt x="2748147" y="900783"/>
                  <a:pt x="2595970" y="916725"/>
                </a:cubicBezTo>
                <a:cubicBezTo>
                  <a:pt x="2443793" y="932667"/>
                  <a:pt x="2181751" y="876970"/>
                  <a:pt x="2032545" y="916725"/>
                </a:cubicBezTo>
                <a:cubicBezTo>
                  <a:pt x="1883339" y="956480"/>
                  <a:pt x="1767105" y="908141"/>
                  <a:pt x="1542838" y="916725"/>
                </a:cubicBezTo>
                <a:cubicBezTo>
                  <a:pt x="1318571" y="925309"/>
                  <a:pt x="1222326" y="913326"/>
                  <a:pt x="1016272" y="916725"/>
                </a:cubicBezTo>
                <a:cubicBezTo>
                  <a:pt x="810218" y="920124"/>
                  <a:pt x="787425" y="913372"/>
                  <a:pt x="563426" y="916725"/>
                </a:cubicBezTo>
                <a:cubicBezTo>
                  <a:pt x="339427" y="920078"/>
                  <a:pt x="230375" y="851816"/>
                  <a:pt x="0" y="916725"/>
                </a:cubicBezTo>
                <a:cubicBezTo>
                  <a:pt x="-23215" y="768492"/>
                  <a:pt x="25884" y="650707"/>
                  <a:pt x="0" y="467530"/>
                </a:cubicBezTo>
                <a:cubicBezTo>
                  <a:pt x="-25884" y="284353"/>
                  <a:pt x="24208" y="217358"/>
                  <a:pt x="0" y="0"/>
                </a:cubicBezTo>
                <a:close/>
              </a:path>
              <a:path w="3838753" h="916725" fill="darkenLess" stroke="0" extrusionOk="0">
                <a:moveTo>
                  <a:pt x="3685962" y="916725"/>
                </a:moveTo>
                <a:cubicBezTo>
                  <a:pt x="3693428" y="868662"/>
                  <a:pt x="3707771" y="830999"/>
                  <a:pt x="3716521" y="794493"/>
                </a:cubicBezTo>
                <a:cubicBezTo>
                  <a:pt x="3754726" y="782282"/>
                  <a:pt x="3788503" y="786713"/>
                  <a:pt x="3838753" y="763934"/>
                </a:cubicBezTo>
                <a:cubicBezTo>
                  <a:pt x="3794456" y="824446"/>
                  <a:pt x="3737892" y="849955"/>
                  <a:pt x="3685962" y="916725"/>
                </a:cubicBezTo>
                <a:close/>
              </a:path>
              <a:path w="3838753" h="916725" fill="none" extrusionOk="0">
                <a:moveTo>
                  <a:pt x="3685962" y="916725"/>
                </a:moveTo>
                <a:cubicBezTo>
                  <a:pt x="3691176" y="853481"/>
                  <a:pt x="3715222" y="834331"/>
                  <a:pt x="3716521" y="794493"/>
                </a:cubicBezTo>
                <a:cubicBezTo>
                  <a:pt x="3764810" y="771465"/>
                  <a:pt x="3797949" y="774297"/>
                  <a:pt x="3838753" y="763934"/>
                </a:cubicBezTo>
                <a:cubicBezTo>
                  <a:pt x="3787012" y="842013"/>
                  <a:pt x="3757974" y="843232"/>
                  <a:pt x="3685962" y="916725"/>
                </a:cubicBezTo>
                <a:cubicBezTo>
                  <a:pt x="3500217" y="918907"/>
                  <a:pt x="3295211" y="916082"/>
                  <a:pt x="3196256" y="916725"/>
                </a:cubicBezTo>
                <a:cubicBezTo>
                  <a:pt x="3097301" y="917368"/>
                  <a:pt x="2941046" y="898771"/>
                  <a:pt x="2706549" y="916725"/>
                </a:cubicBezTo>
                <a:cubicBezTo>
                  <a:pt x="2472052" y="934679"/>
                  <a:pt x="2364471" y="880133"/>
                  <a:pt x="2253702" y="916725"/>
                </a:cubicBezTo>
                <a:cubicBezTo>
                  <a:pt x="2142933" y="953317"/>
                  <a:pt x="1863800" y="878862"/>
                  <a:pt x="1763996" y="916725"/>
                </a:cubicBezTo>
                <a:cubicBezTo>
                  <a:pt x="1664192" y="954588"/>
                  <a:pt x="1519563" y="913985"/>
                  <a:pt x="1311149" y="916725"/>
                </a:cubicBezTo>
                <a:cubicBezTo>
                  <a:pt x="1102735" y="919465"/>
                  <a:pt x="839344" y="850459"/>
                  <a:pt x="710864" y="916725"/>
                </a:cubicBezTo>
                <a:cubicBezTo>
                  <a:pt x="582384" y="982991"/>
                  <a:pt x="205116" y="855233"/>
                  <a:pt x="0" y="916725"/>
                </a:cubicBezTo>
                <a:cubicBezTo>
                  <a:pt x="-44038" y="785425"/>
                  <a:pt x="64" y="632066"/>
                  <a:pt x="0" y="458363"/>
                </a:cubicBezTo>
                <a:cubicBezTo>
                  <a:pt x="-64" y="284660"/>
                  <a:pt x="30830" y="195455"/>
                  <a:pt x="0" y="0"/>
                </a:cubicBezTo>
                <a:cubicBezTo>
                  <a:pt x="141392" y="-29389"/>
                  <a:pt x="335362" y="12505"/>
                  <a:pt x="510006" y="0"/>
                </a:cubicBezTo>
                <a:cubicBezTo>
                  <a:pt x="684650" y="-12505"/>
                  <a:pt x="972647" y="31339"/>
                  <a:pt x="1096787" y="0"/>
                </a:cubicBezTo>
                <a:cubicBezTo>
                  <a:pt x="1220927" y="-31339"/>
                  <a:pt x="1479002" y="9467"/>
                  <a:pt x="1645180" y="0"/>
                </a:cubicBezTo>
                <a:cubicBezTo>
                  <a:pt x="1811358" y="-9467"/>
                  <a:pt x="2013572" y="53294"/>
                  <a:pt x="2231961" y="0"/>
                </a:cubicBezTo>
                <a:cubicBezTo>
                  <a:pt x="2450350" y="-53294"/>
                  <a:pt x="2597338" y="57595"/>
                  <a:pt x="2741966" y="0"/>
                </a:cubicBezTo>
                <a:cubicBezTo>
                  <a:pt x="2886595" y="-57595"/>
                  <a:pt x="3118600" y="25738"/>
                  <a:pt x="3251972" y="0"/>
                </a:cubicBezTo>
                <a:cubicBezTo>
                  <a:pt x="3385344" y="-25738"/>
                  <a:pt x="3548547" y="28303"/>
                  <a:pt x="3838753" y="0"/>
                </a:cubicBezTo>
                <a:cubicBezTo>
                  <a:pt x="3839798" y="90197"/>
                  <a:pt x="3815574" y="234638"/>
                  <a:pt x="3838753" y="397246"/>
                </a:cubicBezTo>
                <a:cubicBezTo>
                  <a:pt x="3861932" y="559854"/>
                  <a:pt x="3801073" y="662940"/>
                  <a:pt x="3838753" y="763934"/>
                </a:cubicBezTo>
              </a:path>
            </a:pathLst>
          </a:custGeom>
          <a:noFill/>
          <a:ln w="38100">
            <a:solidFill>
              <a:schemeClr val="accent6">
                <a:lumMod val="20000"/>
                <a:lumOff val="80000"/>
              </a:schemeClr>
            </a:solidFill>
            <a:extLst>
              <a:ext uri="{C807C97D-BFC1-408E-A445-0C87EB9F89A2}">
                <ask:lineSketchStyleProps xmlns:ask="http://schemas.microsoft.com/office/drawing/2018/sketchyshapes" sd="55494838">
                  <a:prstGeom prst="foldedCorner">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Y" sz="1800" b="0" i="0" u="none" strike="noStrike" kern="1200" cap="none" spc="0" normalizeH="0" baseline="0" noProof="0" dirty="0">
                <a:ln>
                  <a:noFill/>
                </a:ln>
                <a:solidFill>
                  <a:prstClr val="white"/>
                </a:solidFill>
                <a:effectLst/>
                <a:uLnTx/>
                <a:uFillTx/>
                <a:latin typeface="LANTX Light" pitchFamily="50" charset="-78"/>
                <a:ea typeface="+mn-ea"/>
                <a:cs typeface="LANTX Light" pitchFamily="50" charset="-78"/>
              </a:rPr>
              <a:t> الإنجيل لم يأتِ من العلا ليحمّل الإنسان المزيد </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SY" sz="1800" b="0" i="0" u="none" strike="noStrike" kern="1200" cap="none" spc="0" normalizeH="0" baseline="0" noProof="0" dirty="0">
                <a:ln>
                  <a:noFill/>
                </a:ln>
                <a:solidFill>
                  <a:prstClr val="white"/>
                </a:solidFill>
                <a:effectLst/>
                <a:uLnTx/>
                <a:uFillTx/>
                <a:latin typeface="LANTX Light" pitchFamily="50" charset="-78"/>
                <a:ea typeface="+mn-ea"/>
                <a:cs typeface="LANTX Light" pitchFamily="50" charset="-78"/>
              </a:rPr>
              <a:t>من الأعباء، بل ليُنبع حياة جديدة يخلقها الإيمان.</a:t>
            </a:r>
          </a:p>
        </p:txBody>
      </p:sp>
      <p:sp>
        <p:nvSpPr>
          <p:cNvPr id="21" name="Rectangle: Folded Corner 20">
            <a:extLst>
              <a:ext uri="{FF2B5EF4-FFF2-40B4-BE49-F238E27FC236}">
                <a16:creationId xmlns:a16="http://schemas.microsoft.com/office/drawing/2014/main" id="{BD6FA288-9907-4962-9549-7DE2F181246F}"/>
              </a:ext>
            </a:extLst>
          </p:cNvPr>
          <p:cNvSpPr/>
          <p:nvPr/>
        </p:nvSpPr>
        <p:spPr>
          <a:xfrm>
            <a:off x="1883825" y="3128561"/>
            <a:ext cx="3952472" cy="1211677"/>
          </a:xfrm>
          <a:custGeom>
            <a:avLst/>
            <a:gdLst>
              <a:gd name="connsiteX0" fmla="*/ 0 w 3952472"/>
              <a:gd name="connsiteY0" fmla="*/ 0 h 1211677"/>
              <a:gd name="connsiteX1" fmla="*/ 485589 w 3952472"/>
              <a:gd name="connsiteY1" fmla="*/ 0 h 1211677"/>
              <a:gd name="connsiteX2" fmla="*/ 1089753 w 3952472"/>
              <a:gd name="connsiteY2" fmla="*/ 0 h 1211677"/>
              <a:gd name="connsiteX3" fmla="*/ 1535818 w 3952472"/>
              <a:gd name="connsiteY3" fmla="*/ 0 h 1211677"/>
              <a:gd name="connsiteX4" fmla="*/ 2021407 w 3952472"/>
              <a:gd name="connsiteY4" fmla="*/ 0 h 1211677"/>
              <a:gd name="connsiteX5" fmla="*/ 2506997 w 3952472"/>
              <a:gd name="connsiteY5" fmla="*/ 0 h 1211677"/>
              <a:gd name="connsiteX6" fmla="*/ 2992586 w 3952472"/>
              <a:gd name="connsiteY6" fmla="*/ 0 h 1211677"/>
              <a:gd name="connsiteX7" fmla="*/ 3952472 w 3952472"/>
              <a:gd name="connsiteY7" fmla="*/ 0 h 1211677"/>
              <a:gd name="connsiteX8" fmla="*/ 3952472 w 3952472"/>
              <a:gd name="connsiteY8" fmla="*/ 474572 h 1211677"/>
              <a:gd name="connsiteX9" fmla="*/ 3952472 w 3952472"/>
              <a:gd name="connsiteY9" fmla="*/ 1009727 h 1211677"/>
              <a:gd name="connsiteX10" fmla="*/ 3750522 w 3952472"/>
              <a:gd name="connsiteY10" fmla="*/ 1211677 h 1211677"/>
              <a:gd name="connsiteX11" fmla="*/ 3139723 w 3952472"/>
              <a:gd name="connsiteY11" fmla="*/ 1211677 h 1211677"/>
              <a:gd name="connsiteX12" fmla="*/ 2641439 w 3952472"/>
              <a:gd name="connsiteY12" fmla="*/ 1211677 h 1211677"/>
              <a:gd name="connsiteX13" fmla="*/ 2068145 w 3952472"/>
              <a:gd name="connsiteY13" fmla="*/ 1211677 h 1211677"/>
              <a:gd name="connsiteX14" fmla="*/ 1569861 w 3952472"/>
              <a:gd name="connsiteY14" fmla="*/ 1211677 h 1211677"/>
              <a:gd name="connsiteX15" fmla="*/ 1034072 w 3952472"/>
              <a:gd name="connsiteY15" fmla="*/ 1211677 h 1211677"/>
              <a:gd name="connsiteX16" fmla="*/ 573294 w 3952472"/>
              <a:gd name="connsiteY16" fmla="*/ 1211677 h 1211677"/>
              <a:gd name="connsiteX17" fmla="*/ 0 w 3952472"/>
              <a:gd name="connsiteY17" fmla="*/ 1211677 h 1211677"/>
              <a:gd name="connsiteX18" fmla="*/ 0 w 3952472"/>
              <a:gd name="connsiteY18" fmla="*/ 819901 h 1211677"/>
              <a:gd name="connsiteX19" fmla="*/ 0 w 3952472"/>
              <a:gd name="connsiteY19" fmla="*/ 391776 h 1211677"/>
              <a:gd name="connsiteX20" fmla="*/ 0 w 3952472"/>
              <a:gd name="connsiteY20" fmla="*/ 0 h 1211677"/>
              <a:gd name="connsiteX0" fmla="*/ 3750522 w 3952472"/>
              <a:gd name="connsiteY0" fmla="*/ 1211677 h 1211677"/>
              <a:gd name="connsiteX1" fmla="*/ 3790912 w 3952472"/>
              <a:gd name="connsiteY1" fmla="*/ 1050117 h 1211677"/>
              <a:gd name="connsiteX2" fmla="*/ 3952472 w 3952472"/>
              <a:gd name="connsiteY2" fmla="*/ 1009727 h 1211677"/>
              <a:gd name="connsiteX3" fmla="*/ 3750522 w 3952472"/>
              <a:gd name="connsiteY3" fmla="*/ 1211677 h 1211677"/>
              <a:gd name="connsiteX0" fmla="*/ 3750522 w 3952472"/>
              <a:gd name="connsiteY0" fmla="*/ 1211677 h 1211677"/>
              <a:gd name="connsiteX1" fmla="*/ 3790912 w 3952472"/>
              <a:gd name="connsiteY1" fmla="*/ 1050117 h 1211677"/>
              <a:gd name="connsiteX2" fmla="*/ 3952472 w 3952472"/>
              <a:gd name="connsiteY2" fmla="*/ 1009727 h 1211677"/>
              <a:gd name="connsiteX3" fmla="*/ 3750522 w 3952472"/>
              <a:gd name="connsiteY3" fmla="*/ 1211677 h 1211677"/>
              <a:gd name="connsiteX4" fmla="*/ 3139723 w 3952472"/>
              <a:gd name="connsiteY4" fmla="*/ 1211677 h 1211677"/>
              <a:gd name="connsiteX5" fmla="*/ 2678944 w 3952472"/>
              <a:gd name="connsiteY5" fmla="*/ 1211677 h 1211677"/>
              <a:gd name="connsiteX6" fmla="*/ 2180661 w 3952472"/>
              <a:gd name="connsiteY6" fmla="*/ 1211677 h 1211677"/>
              <a:gd name="connsiteX7" fmla="*/ 1719882 w 3952472"/>
              <a:gd name="connsiteY7" fmla="*/ 1211677 h 1211677"/>
              <a:gd name="connsiteX8" fmla="*/ 1109083 w 3952472"/>
              <a:gd name="connsiteY8" fmla="*/ 1211677 h 1211677"/>
              <a:gd name="connsiteX9" fmla="*/ 610799 w 3952472"/>
              <a:gd name="connsiteY9" fmla="*/ 1211677 h 1211677"/>
              <a:gd name="connsiteX10" fmla="*/ 0 w 3952472"/>
              <a:gd name="connsiteY10" fmla="*/ 1211677 h 1211677"/>
              <a:gd name="connsiteX11" fmla="*/ 0 w 3952472"/>
              <a:gd name="connsiteY11" fmla="*/ 807785 h 1211677"/>
              <a:gd name="connsiteX12" fmla="*/ 0 w 3952472"/>
              <a:gd name="connsiteY12" fmla="*/ 416009 h 1211677"/>
              <a:gd name="connsiteX13" fmla="*/ 0 w 3952472"/>
              <a:gd name="connsiteY13" fmla="*/ 0 h 1211677"/>
              <a:gd name="connsiteX14" fmla="*/ 643688 w 3952472"/>
              <a:gd name="connsiteY14" fmla="*/ 0 h 1211677"/>
              <a:gd name="connsiteX15" fmla="*/ 1247852 w 3952472"/>
              <a:gd name="connsiteY15" fmla="*/ 0 h 1211677"/>
              <a:gd name="connsiteX16" fmla="*/ 1772966 w 3952472"/>
              <a:gd name="connsiteY16" fmla="*/ 0 h 1211677"/>
              <a:gd name="connsiteX17" fmla="*/ 2298080 w 3952472"/>
              <a:gd name="connsiteY17" fmla="*/ 0 h 1211677"/>
              <a:gd name="connsiteX18" fmla="*/ 2783670 w 3952472"/>
              <a:gd name="connsiteY18" fmla="*/ 0 h 1211677"/>
              <a:gd name="connsiteX19" fmla="*/ 3427358 w 3952472"/>
              <a:gd name="connsiteY19" fmla="*/ 0 h 1211677"/>
              <a:gd name="connsiteX20" fmla="*/ 3952472 w 3952472"/>
              <a:gd name="connsiteY20" fmla="*/ 0 h 1211677"/>
              <a:gd name="connsiteX21" fmla="*/ 3952472 w 3952472"/>
              <a:gd name="connsiteY21" fmla="*/ 474572 h 1211677"/>
              <a:gd name="connsiteX22" fmla="*/ 3952472 w 3952472"/>
              <a:gd name="connsiteY22" fmla="*/ 1009727 h 1211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952472" h="1211677" stroke="0" extrusionOk="0">
                <a:moveTo>
                  <a:pt x="0" y="0"/>
                </a:moveTo>
                <a:cubicBezTo>
                  <a:pt x="238863" y="-15004"/>
                  <a:pt x="330977" y="5883"/>
                  <a:pt x="485589" y="0"/>
                </a:cubicBezTo>
                <a:cubicBezTo>
                  <a:pt x="640201" y="-5883"/>
                  <a:pt x="942924" y="52635"/>
                  <a:pt x="1089753" y="0"/>
                </a:cubicBezTo>
                <a:cubicBezTo>
                  <a:pt x="1236582" y="-52635"/>
                  <a:pt x="1350434" y="3743"/>
                  <a:pt x="1535818" y="0"/>
                </a:cubicBezTo>
                <a:cubicBezTo>
                  <a:pt x="1721203" y="-3743"/>
                  <a:pt x="1805391" y="39485"/>
                  <a:pt x="2021407" y="0"/>
                </a:cubicBezTo>
                <a:cubicBezTo>
                  <a:pt x="2237423" y="-39485"/>
                  <a:pt x="2314746" y="49726"/>
                  <a:pt x="2506997" y="0"/>
                </a:cubicBezTo>
                <a:cubicBezTo>
                  <a:pt x="2699248" y="-49726"/>
                  <a:pt x="2760746" y="6231"/>
                  <a:pt x="2992586" y="0"/>
                </a:cubicBezTo>
                <a:cubicBezTo>
                  <a:pt x="3224426" y="-6231"/>
                  <a:pt x="3695737" y="43309"/>
                  <a:pt x="3952472" y="0"/>
                </a:cubicBezTo>
                <a:cubicBezTo>
                  <a:pt x="4005467" y="234101"/>
                  <a:pt x="3903259" y="336954"/>
                  <a:pt x="3952472" y="474572"/>
                </a:cubicBezTo>
                <a:cubicBezTo>
                  <a:pt x="4001685" y="612190"/>
                  <a:pt x="3896815" y="866430"/>
                  <a:pt x="3952472" y="1009727"/>
                </a:cubicBezTo>
                <a:cubicBezTo>
                  <a:pt x="3899116" y="1071489"/>
                  <a:pt x="3786961" y="1149047"/>
                  <a:pt x="3750522" y="1211677"/>
                </a:cubicBezTo>
                <a:cubicBezTo>
                  <a:pt x="3497521" y="1253388"/>
                  <a:pt x="3441297" y="1166724"/>
                  <a:pt x="3139723" y="1211677"/>
                </a:cubicBezTo>
                <a:cubicBezTo>
                  <a:pt x="2838149" y="1256630"/>
                  <a:pt x="2882313" y="1160684"/>
                  <a:pt x="2641439" y="1211677"/>
                </a:cubicBezTo>
                <a:cubicBezTo>
                  <a:pt x="2400565" y="1262670"/>
                  <a:pt x="2313298" y="1203208"/>
                  <a:pt x="2068145" y="1211677"/>
                </a:cubicBezTo>
                <a:cubicBezTo>
                  <a:pt x="1822992" y="1220146"/>
                  <a:pt x="1787176" y="1167298"/>
                  <a:pt x="1569861" y="1211677"/>
                </a:cubicBezTo>
                <a:cubicBezTo>
                  <a:pt x="1352546" y="1256056"/>
                  <a:pt x="1175536" y="1195079"/>
                  <a:pt x="1034072" y="1211677"/>
                </a:cubicBezTo>
                <a:cubicBezTo>
                  <a:pt x="892608" y="1228275"/>
                  <a:pt x="786309" y="1180367"/>
                  <a:pt x="573294" y="1211677"/>
                </a:cubicBezTo>
                <a:cubicBezTo>
                  <a:pt x="360279" y="1242987"/>
                  <a:pt x="205525" y="1204883"/>
                  <a:pt x="0" y="1211677"/>
                </a:cubicBezTo>
                <a:cubicBezTo>
                  <a:pt x="-16786" y="1036884"/>
                  <a:pt x="21228" y="1009539"/>
                  <a:pt x="0" y="819901"/>
                </a:cubicBezTo>
                <a:cubicBezTo>
                  <a:pt x="-21228" y="630263"/>
                  <a:pt x="9463" y="555177"/>
                  <a:pt x="0" y="391776"/>
                </a:cubicBezTo>
                <a:cubicBezTo>
                  <a:pt x="-9463" y="228376"/>
                  <a:pt x="22214" y="89039"/>
                  <a:pt x="0" y="0"/>
                </a:cubicBezTo>
                <a:close/>
              </a:path>
              <a:path w="3952472" h="1211677" fill="darkenLess" stroke="0" extrusionOk="0">
                <a:moveTo>
                  <a:pt x="3750522" y="1211677"/>
                </a:moveTo>
                <a:cubicBezTo>
                  <a:pt x="3763465" y="1150263"/>
                  <a:pt x="3798165" y="1092360"/>
                  <a:pt x="3790912" y="1050117"/>
                </a:cubicBezTo>
                <a:cubicBezTo>
                  <a:pt x="3834680" y="1032779"/>
                  <a:pt x="3900573" y="1030921"/>
                  <a:pt x="3952472" y="1009727"/>
                </a:cubicBezTo>
                <a:cubicBezTo>
                  <a:pt x="3929108" y="1072098"/>
                  <a:pt x="3793104" y="1165928"/>
                  <a:pt x="3750522" y="1211677"/>
                </a:cubicBezTo>
                <a:close/>
              </a:path>
              <a:path w="3952472" h="1211677" fill="none" extrusionOk="0">
                <a:moveTo>
                  <a:pt x="3750522" y="1211677"/>
                </a:moveTo>
                <a:cubicBezTo>
                  <a:pt x="3755490" y="1130169"/>
                  <a:pt x="3783300" y="1116062"/>
                  <a:pt x="3790912" y="1050117"/>
                </a:cubicBezTo>
                <a:cubicBezTo>
                  <a:pt x="3848850" y="1021337"/>
                  <a:pt x="3917400" y="1033617"/>
                  <a:pt x="3952472" y="1009727"/>
                </a:cubicBezTo>
                <a:cubicBezTo>
                  <a:pt x="3865032" y="1119601"/>
                  <a:pt x="3787317" y="1139320"/>
                  <a:pt x="3750522" y="1211677"/>
                </a:cubicBezTo>
                <a:cubicBezTo>
                  <a:pt x="3611668" y="1213589"/>
                  <a:pt x="3277684" y="1152405"/>
                  <a:pt x="3139723" y="1211677"/>
                </a:cubicBezTo>
                <a:cubicBezTo>
                  <a:pt x="3001762" y="1270949"/>
                  <a:pt x="2827606" y="1161284"/>
                  <a:pt x="2678944" y="1211677"/>
                </a:cubicBezTo>
                <a:cubicBezTo>
                  <a:pt x="2530282" y="1262070"/>
                  <a:pt x="2362851" y="1158361"/>
                  <a:pt x="2180661" y="1211677"/>
                </a:cubicBezTo>
                <a:cubicBezTo>
                  <a:pt x="1998471" y="1264993"/>
                  <a:pt x="1931252" y="1173791"/>
                  <a:pt x="1719882" y="1211677"/>
                </a:cubicBezTo>
                <a:cubicBezTo>
                  <a:pt x="1508512" y="1249563"/>
                  <a:pt x="1324834" y="1195288"/>
                  <a:pt x="1109083" y="1211677"/>
                </a:cubicBezTo>
                <a:cubicBezTo>
                  <a:pt x="893332" y="1228066"/>
                  <a:pt x="839880" y="1152368"/>
                  <a:pt x="610799" y="1211677"/>
                </a:cubicBezTo>
                <a:cubicBezTo>
                  <a:pt x="381718" y="1270986"/>
                  <a:pt x="197642" y="1199228"/>
                  <a:pt x="0" y="1211677"/>
                </a:cubicBezTo>
                <a:cubicBezTo>
                  <a:pt x="-43771" y="1069817"/>
                  <a:pt x="3427" y="1008551"/>
                  <a:pt x="0" y="807785"/>
                </a:cubicBezTo>
                <a:cubicBezTo>
                  <a:pt x="-3427" y="607019"/>
                  <a:pt x="36812" y="606646"/>
                  <a:pt x="0" y="416009"/>
                </a:cubicBezTo>
                <a:cubicBezTo>
                  <a:pt x="-36812" y="225372"/>
                  <a:pt x="25078" y="181762"/>
                  <a:pt x="0" y="0"/>
                </a:cubicBezTo>
                <a:cubicBezTo>
                  <a:pt x="150195" y="-40459"/>
                  <a:pt x="335209" y="18091"/>
                  <a:pt x="643688" y="0"/>
                </a:cubicBezTo>
                <a:cubicBezTo>
                  <a:pt x="952167" y="-18091"/>
                  <a:pt x="1067910" y="39145"/>
                  <a:pt x="1247852" y="0"/>
                </a:cubicBezTo>
                <a:cubicBezTo>
                  <a:pt x="1427794" y="-39145"/>
                  <a:pt x="1526720" y="3787"/>
                  <a:pt x="1772966" y="0"/>
                </a:cubicBezTo>
                <a:cubicBezTo>
                  <a:pt x="2019212" y="-3787"/>
                  <a:pt x="2164705" y="37778"/>
                  <a:pt x="2298080" y="0"/>
                </a:cubicBezTo>
                <a:cubicBezTo>
                  <a:pt x="2431455" y="-37778"/>
                  <a:pt x="2576695" y="30378"/>
                  <a:pt x="2783670" y="0"/>
                </a:cubicBezTo>
                <a:cubicBezTo>
                  <a:pt x="2990645" y="-30378"/>
                  <a:pt x="3236746" y="4045"/>
                  <a:pt x="3427358" y="0"/>
                </a:cubicBezTo>
                <a:cubicBezTo>
                  <a:pt x="3617970" y="-4045"/>
                  <a:pt x="3779208" y="51819"/>
                  <a:pt x="3952472" y="0"/>
                </a:cubicBezTo>
                <a:cubicBezTo>
                  <a:pt x="4004309" y="218839"/>
                  <a:pt x="3930018" y="299537"/>
                  <a:pt x="3952472" y="474572"/>
                </a:cubicBezTo>
                <a:cubicBezTo>
                  <a:pt x="3974926" y="649607"/>
                  <a:pt x="3915256" y="788272"/>
                  <a:pt x="3952472" y="1009727"/>
                </a:cubicBezTo>
              </a:path>
            </a:pathLst>
          </a:custGeom>
          <a:noFill/>
          <a:ln w="38100">
            <a:solidFill>
              <a:schemeClr val="accent6">
                <a:lumMod val="20000"/>
                <a:lumOff val="80000"/>
              </a:schemeClr>
            </a:solidFill>
            <a:extLst>
              <a:ext uri="{C807C97D-BFC1-408E-A445-0C87EB9F89A2}">
                <ask:lineSketchStyleProps xmlns:ask="http://schemas.microsoft.com/office/drawing/2018/sketchyshapes" sd="55494838">
                  <a:prstGeom prst="foldedCorner">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Y" sz="1800" b="0" i="0" u="none" strike="noStrike" kern="1200" cap="none" spc="0" normalizeH="0" baseline="0" noProof="0" dirty="0">
                <a:ln>
                  <a:noFill/>
                </a:ln>
                <a:solidFill>
                  <a:prstClr val="white"/>
                </a:solidFill>
                <a:effectLst/>
                <a:uLnTx/>
                <a:uFillTx/>
                <a:latin typeface="LANTX Light" pitchFamily="50" charset="-78"/>
                <a:ea typeface="+mn-ea"/>
                <a:cs typeface="LANTX Light" pitchFamily="50" charset="-78"/>
              </a:rPr>
              <a:t>بالإضافة إلى أن وصايا المسيح ليست بتعجيز، لأنَّ كل ما خاطبنا به المسيح من محبّة الأعداء و... ليست إلّا بدعوة قوّة! ليتحرر الإنسان من دائرة الانتقام الموجودة في حياته الأرضيّة الدنيويّة.</a:t>
            </a:r>
          </a:p>
        </p:txBody>
      </p:sp>
      <p:sp>
        <p:nvSpPr>
          <p:cNvPr id="22" name="Rectangle: Folded Corner 21">
            <a:extLst>
              <a:ext uri="{FF2B5EF4-FFF2-40B4-BE49-F238E27FC236}">
                <a16:creationId xmlns:a16="http://schemas.microsoft.com/office/drawing/2014/main" id="{FD69E33C-8E93-46B4-A00A-81FFE25362FB}"/>
              </a:ext>
            </a:extLst>
          </p:cNvPr>
          <p:cNvSpPr/>
          <p:nvPr/>
        </p:nvSpPr>
        <p:spPr>
          <a:xfrm>
            <a:off x="1931160" y="4570610"/>
            <a:ext cx="3938067" cy="1040162"/>
          </a:xfrm>
          <a:custGeom>
            <a:avLst/>
            <a:gdLst>
              <a:gd name="connsiteX0" fmla="*/ 0 w 3938067"/>
              <a:gd name="connsiteY0" fmla="*/ 0 h 1040162"/>
              <a:gd name="connsiteX1" fmla="*/ 483820 w 3938067"/>
              <a:gd name="connsiteY1" fmla="*/ 0 h 1040162"/>
              <a:gd name="connsiteX2" fmla="*/ 1085781 w 3938067"/>
              <a:gd name="connsiteY2" fmla="*/ 0 h 1040162"/>
              <a:gd name="connsiteX3" fmla="*/ 1530220 w 3938067"/>
              <a:gd name="connsiteY3" fmla="*/ 0 h 1040162"/>
              <a:gd name="connsiteX4" fmla="*/ 2014040 w 3938067"/>
              <a:gd name="connsiteY4" fmla="*/ 0 h 1040162"/>
              <a:gd name="connsiteX5" fmla="*/ 2497860 w 3938067"/>
              <a:gd name="connsiteY5" fmla="*/ 0 h 1040162"/>
              <a:gd name="connsiteX6" fmla="*/ 2981679 w 3938067"/>
              <a:gd name="connsiteY6" fmla="*/ 0 h 1040162"/>
              <a:gd name="connsiteX7" fmla="*/ 3938067 w 3938067"/>
              <a:gd name="connsiteY7" fmla="*/ 0 h 1040162"/>
              <a:gd name="connsiteX8" fmla="*/ 3938067 w 3938067"/>
              <a:gd name="connsiteY8" fmla="*/ 407395 h 1040162"/>
              <a:gd name="connsiteX9" fmla="*/ 3938067 w 3938067"/>
              <a:gd name="connsiteY9" fmla="*/ 866798 h 1040162"/>
              <a:gd name="connsiteX10" fmla="*/ 3764703 w 3938067"/>
              <a:gd name="connsiteY10" fmla="*/ 1040162 h 1040162"/>
              <a:gd name="connsiteX11" fmla="*/ 3151594 w 3938067"/>
              <a:gd name="connsiteY11" fmla="*/ 1040162 h 1040162"/>
              <a:gd name="connsiteX12" fmla="*/ 2651427 w 3938067"/>
              <a:gd name="connsiteY12" fmla="*/ 1040162 h 1040162"/>
              <a:gd name="connsiteX13" fmla="*/ 2075965 w 3938067"/>
              <a:gd name="connsiteY13" fmla="*/ 1040162 h 1040162"/>
              <a:gd name="connsiteX14" fmla="*/ 1575797 w 3938067"/>
              <a:gd name="connsiteY14" fmla="*/ 1040162 h 1040162"/>
              <a:gd name="connsiteX15" fmla="*/ 1037982 w 3938067"/>
              <a:gd name="connsiteY15" fmla="*/ 1040162 h 1040162"/>
              <a:gd name="connsiteX16" fmla="*/ 575462 w 3938067"/>
              <a:gd name="connsiteY16" fmla="*/ 1040162 h 1040162"/>
              <a:gd name="connsiteX17" fmla="*/ 0 w 3938067"/>
              <a:gd name="connsiteY17" fmla="*/ 1040162 h 1040162"/>
              <a:gd name="connsiteX18" fmla="*/ 0 w 3938067"/>
              <a:gd name="connsiteY18" fmla="*/ 530483 h 1040162"/>
              <a:gd name="connsiteX19" fmla="*/ 0 w 3938067"/>
              <a:gd name="connsiteY19" fmla="*/ 0 h 1040162"/>
              <a:gd name="connsiteX0" fmla="*/ 3764703 w 3938067"/>
              <a:gd name="connsiteY0" fmla="*/ 1040162 h 1040162"/>
              <a:gd name="connsiteX1" fmla="*/ 3799376 w 3938067"/>
              <a:gd name="connsiteY1" fmla="*/ 901471 h 1040162"/>
              <a:gd name="connsiteX2" fmla="*/ 3938067 w 3938067"/>
              <a:gd name="connsiteY2" fmla="*/ 866798 h 1040162"/>
              <a:gd name="connsiteX3" fmla="*/ 3764703 w 3938067"/>
              <a:gd name="connsiteY3" fmla="*/ 1040162 h 1040162"/>
              <a:gd name="connsiteX0" fmla="*/ 3764703 w 3938067"/>
              <a:gd name="connsiteY0" fmla="*/ 1040162 h 1040162"/>
              <a:gd name="connsiteX1" fmla="*/ 3799376 w 3938067"/>
              <a:gd name="connsiteY1" fmla="*/ 901471 h 1040162"/>
              <a:gd name="connsiteX2" fmla="*/ 3938067 w 3938067"/>
              <a:gd name="connsiteY2" fmla="*/ 866798 h 1040162"/>
              <a:gd name="connsiteX3" fmla="*/ 3764703 w 3938067"/>
              <a:gd name="connsiteY3" fmla="*/ 1040162 h 1040162"/>
              <a:gd name="connsiteX4" fmla="*/ 3264535 w 3938067"/>
              <a:gd name="connsiteY4" fmla="*/ 1040162 h 1040162"/>
              <a:gd name="connsiteX5" fmla="*/ 2764368 w 3938067"/>
              <a:gd name="connsiteY5" fmla="*/ 1040162 h 1040162"/>
              <a:gd name="connsiteX6" fmla="*/ 2301847 w 3938067"/>
              <a:gd name="connsiteY6" fmla="*/ 1040162 h 1040162"/>
              <a:gd name="connsiteX7" fmla="*/ 1801679 w 3938067"/>
              <a:gd name="connsiteY7" fmla="*/ 1040162 h 1040162"/>
              <a:gd name="connsiteX8" fmla="*/ 1339159 w 3938067"/>
              <a:gd name="connsiteY8" fmla="*/ 1040162 h 1040162"/>
              <a:gd name="connsiteX9" fmla="*/ 726050 w 3938067"/>
              <a:gd name="connsiteY9" fmla="*/ 1040162 h 1040162"/>
              <a:gd name="connsiteX10" fmla="*/ 0 w 3938067"/>
              <a:gd name="connsiteY10" fmla="*/ 1040162 h 1040162"/>
              <a:gd name="connsiteX11" fmla="*/ 0 w 3938067"/>
              <a:gd name="connsiteY11" fmla="*/ 520081 h 1040162"/>
              <a:gd name="connsiteX12" fmla="*/ 0 w 3938067"/>
              <a:gd name="connsiteY12" fmla="*/ 0 h 1040162"/>
              <a:gd name="connsiteX13" fmla="*/ 523200 w 3938067"/>
              <a:gd name="connsiteY13" fmla="*/ 0 h 1040162"/>
              <a:gd name="connsiteX14" fmla="*/ 1125162 w 3938067"/>
              <a:gd name="connsiteY14" fmla="*/ 0 h 1040162"/>
              <a:gd name="connsiteX15" fmla="*/ 1687743 w 3938067"/>
              <a:gd name="connsiteY15" fmla="*/ 0 h 1040162"/>
              <a:gd name="connsiteX16" fmla="*/ 2289705 w 3938067"/>
              <a:gd name="connsiteY16" fmla="*/ 0 h 1040162"/>
              <a:gd name="connsiteX17" fmla="*/ 2812905 w 3938067"/>
              <a:gd name="connsiteY17" fmla="*/ 0 h 1040162"/>
              <a:gd name="connsiteX18" fmla="*/ 3336105 w 3938067"/>
              <a:gd name="connsiteY18" fmla="*/ 0 h 1040162"/>
              <a:gd name="connsiteX19" fmla="*/ 3938067 w 3938067"/>
              <a:gd name="connsiteY19" fmla="*/ 0 h 1040162"/>
              <a:gd name="connsiteX20" fmla="*/ 3938067 w 3938067"/>
              <a:gd name="connsiteY20" fmla="*/ 450735 h 1040162"/>
              <a:gd name="connsiteX21" fmla="*/ 3938067 w 3938067"/>
              <a:gd name="connsiteY21" fmla="*/ 866798 h 1040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938067" h="1040162" stroke="0" extrusionOk="0">
                <a:moveTo>
                  <a:pt x="0" y="0"/>
                </a:moveTo>
                <a:cubicBezTo>
                  <a:pt x="133925" y="-32690"/>
                  <a:pt x="248630" y="52313"/>
                  <a:pt x="483820" y="0"/>
                </a:cubicBezTo>
                <a:cubicBezTo>
                  <a:pt x="719010" y="-52313"/>
                  <a:pt x="824638" y="580"/>
                  <a:pt x="1085781" y="0"/>
                </a:cubicBezTo>
                <a:cubicBezTo>
                  <a:pt x="1346924" y="-580"/>
                  <a:pt x="1406732" y="23324"/>
                  <a:pt x="1530220" y="0"/>
                </a:cubicBezTo>
                <a:cubicBezTo>
                  <a:pt x="1653708" y="-23324"/>
                  <a:pt x="1775263" y="21551"/>
                  <a:pt x="2014040" y="0"/>
                </a:cubicBezTo>
                <a:cubicBezTo>
                  <a:pt x="2252817" y="-21551"/>
                  <a:pt x="2399803" y="24195"/>
                  <a:pt x="2497860" y="0"/>
                </a:cubicBezTo>
                <a:cubicBezTo>
                  <a:pt x="2595917" y="-24195"/>
                  <a:pt x="2752073" y="7618"/>
                  <a:pt x="2981679" y="0"/>
                </a:cubicBezTo>
                <a:cubicBezTo>
                  <a:pt x="3211285" y="-7618"/>
                  <a:pt x="3595061" y="89584"/>
                  <a:pt x="3938067" y="0"/>
                </a:cubicBezTo>
                <a:cubicBezTo>
                  <a:pt x="3939528" y="92787"/>
                  <a:pt x="3910614" y="277065"/>
                  <a:pt x="3938067" y="407395"/>
                </a:cubicBezTo>
                <a:cubicBezTo>
                  <a:pt x="3965520" y="537726"/>
                  <a:pt x="3887561" y="693601"/>
                  <a:pt x="3938067" y="866798"/>
                </a:cubicBezTo>
                <a:cubicBezTo>
                  <a:pt x="3883947" y="951448"/>
                  <a:pt x="3811771" y="962585"/>
                  <a:pt x="3764703" y="1040162"/>
                </a:cubicBezTo>
                <a:cubicBezTo>
                  <a:pt x="3485022" y="1051982"/>
                  <a:pt x="3371745" y="1015557"/>
                  <a:pt x="3151594" y="1040162"/>
                </a:cubicBezTo>
                <a:cubicBezTo>
                  <a:pt x="2931443" y="1064767"/>
                  <a:pt x="2768569" y="998203"/>
                  <a:pt x="2651427" y="1040162"/>
                </a:cubicBezTo>
                <a:cubicBezTo>
                  <a:pt x="2534285" y="1082121"/>
                  <a:pt x="2314696" y="998182"/>
                  <a:pt x="2075965" y="1040162"/>
                </a:cubicBezTo>
                <a:cubicBezTo>
                  <a:pt x="1837234" y="1082142"/>
                  <a:pt x="1777671" y="1022149"/>
                  <a:pt x="1575797" y="1040162"/>
                </a:cubicBezTo>
                <a:cubicBezTo>
                  <a:pt x="1373923" y="1058175"/>
                  <a:pt x="1244156" y="996583"/>
                  <a:pt x="1037982" y="1040162"/>
                </a:cubicBezTo>
                <a:cubicBezTo>
                  <a:pt x="831809" y="1083741"/>
                  <a:pt x="721169" y="1010207"/>
                  <a:pt x="575462" y="1040162"/>
                </a:cubicBezTo>
                <a:cubicBezTo>
                  <a:pt x="429755" y="1070117"/>
                  <a:pt x="181573" y="983535"/>
                  <a:pt x="0" y="1040162"/>
                </a:cubicBezTo>
                <a:cubicBezTo>
                  <a:pt x="-6888" y="916691"/>
                  <a:pt x="33516" y="639182"/>
                  <a:pt x="0" y="530483"/>
                </a:cubicBezTo>
                <a:cubicBezTo>
                  <a:pt x="-33516" y="421784"/>
                  <a:pt x="21030" y="227469"/>
                  <a:pt x="0" y="0"/>
                </a:cubicBezTo>
                <a:close/>
              </a:path>
              <a:path w="3938067" h="1040162" fill="darkenLess" stroke="0" extrusionOk="0">
                <a:moveTo>
                  <a:pt x="3764703" y="1040162"/>
                </a:moveTo>
                <a:cubicBezTo>
                  <a:pt x="3777248" y="986470"/>
                  <a:pt x="3788177" y="958126"/>
                  <a:pt x="3799376" y="901471"/>
                </a:cubicBezTo>
                <a:cubicBezTo>
                  <a:pt x="3847531" y="874675"/>
                  <a:pt x="3881026" y="884147"/>
                  <a:pt x="3938067" y="866798"/>
                </a:cubicBezTo>
                <a:cubicBezTo>
                  <a:pt x="3894454" y="927269"/>
                  <a:pt x="3797571" y="999826"/>
                  <a:pt x="3764703" y="1040162"/>
                </a:cubicBezTo>
                <a:close/>
              </a:path>
              <a:path w="3938067" h="1040162" fill="none" extrusionOk="0">
                <a:moveTo>
                  <a:pt x="3764703" y="1040162"/>
                </a:moveTo>
                <a:cubicBezTo>
                  <a:pt x="3757461" y="1008495"/>
                  <a:pt x="3791314" y="948498"/>
                  <a:pt x="3799376" y="901471"/>
                </a:cubicBezTo>
                <a:cubicBezTo>
                  <a:pt x="3844323" y="877700"/>
                  <a:pt x="3882494" y="884777"/>
                  <a:pt x="3938067" y="866798"/>
                </a:cubicBezTo>
                <a:cubicBezTo>
                  <a:pt x="3867586" y="960535"/>
                  <a:pt x="3799265" y="977891"/>
                  <a:pt x="3764703" y="1040162"/>
                </a:cubicBezTo>
                <a:cubicBezTo>
                  <a:pt x="3531758" y="1092573"/>
                  <a:pt x="3489283" y="1000306"/>
                  <a:pt x="3264535" y="1040162"/>
                </a:cubicBezTo>
                <a:cubicBezTo>
                  <a:pt x="3039787" y="1080018"/>
                  <a:pt x="3012478" y="993703"/>
                  <a:pt x="2764368" y="1040162"/>
                </a:cubicBezTo>
                <a:cubicBezTo>
                  <a:pt x="2516258" y="1086621"/>
                  <a:pt x="2405930" y="1001212"/>
                  <a:pt x="2301847" y="1040162"/>
                </a:cubicBezTo>
                <a:cubicBezTo>
                  <a:pt x="2197764" y="1079112"/>
                  <a:pt x="1919471" y="997243"/>
                  <a:pt x="1801679" y="1040162"/>
                </a:cubicBezTo>
                <a:cubicBezTo>
                  <a:pt x="1683887" y="1083081"/>
                  <a:pt x="1519379" y="992814"/>
                  <a:pt x="1339159" y="1040162"/>
                </a:cubicBezTo>
                <a:cubicBezTo>
                  <a:pt x="1158939" y="1087510"/>
                  <a:pt x="903110" y="974591"/>
                  <a:pt x="726050" y="1040162"/>
                </a:cubicBezTo>
                <a:cubicBezTo>
                  <a:pt x="548990" y="1105733"/>
                  <a:pt x="356184" y="999149"/>
                  <a:pt x="0" y="1040162"/>
                </a:cubicBezTo>
                <a:cubicBezTo>
                  <a:pt x="-8170" y="930857"/>
                  <a:pt x="18023" y="680111"/>
                  <a:pt x="0" y="520081"/>
                </a:cubicBezTo>
                <a:cubicBezTo>
                  <a:pt x="-18023" y="360051"/>
                  <a:pt x="36109" y="183656"/>
                  <a:pt x="0" y="0"/>
                </a:cubicBezTo>
                <a:cubicBezTo>
                  <a:pt x="110085" y="-21226"/>
                  <a:pt x="325701" y="55803"/>
                  <a:pt x="523200" y="0"/>
                </a:cubicBezTo>
                <a:cubicBezTo>
                  <a:pt x="720699" y="-55803"/>
                  <a:pt x="960979" y="41014"/>
                  <a:pt x="1125162" y="0"/>
                </a:cubicBezTo>
                <a:cubicBezTo>
                  <a:pt x="1289345" y="-41014"/>
                  <a:pt x="1444829" y="43293"/>
                  <a:pt x="1687743" y="0"/>
                </a:cubicBezTo>
                <a:cubicBezTo>
                  <a:pt x="1930657" y="-43293"/>
                  <a:pt x="2162929" y="869"/>
                  <a:pt x="2289705" y="0"/>
                </a:cubicBezTo>
                <a:cubicBezTo>
                  <a:pt x="2416481" y="-869"/>
                  <a:pt x="2663478" y="51545"/>
                  <a:pt x="2812905" y="0"/>
                </a:cubicBezTo>
                <a:cubicBezTo>
                  <a:pt x="2962332" y="-51545"/>
                  <a:pt x="3181916" y="640"/>
                  <a:pt x="3336105" y="0"/>
                </a:cubicBezTo>
                <a:cubicBezTo>
                  <a:pt x="3490294" y="-640"/>
                  <a:pt x="3723068" y="71587"/>
                  <a:pt x="3938067" y="0"/>
                </a:cubicBezTo>
                <a:cubicBezTo>
                  <a:pt x="3971004" y="142485"/>
                  <a:pt x="3894666" y="226089"/>
                  <a:pt x="3938067" y="450735"/>
                </a:cubicBezTo>
                <a:cubicBezTo>
                  <a:pt x="3981468" y="675382"/>
                  <a:pt x="3915992" y="676002"/>
                  <a:pt x="3938067" y="866798"/>
                </a:cubicBezTo>
              </a:path>
            </a:pathLst>
          </a:custGeom>
          <a:noFill/>
          <a:ln w="38100">
            <a:solidFill>
              <a:schemeClr val="accent6">
                <a:lumMod val="20000"/>
                <a:lumOff val="80000"/>
              </a:schemeClr>
            </a:solidFill>
            <a:extLst>
              <a:ext uri="{C807C97D-BFC1-408E-A445-0C87EB9F89A2}">
                <ask:lineSketchStyleProps xmlns:ask="http://schemas.microsoft.com/office/drawing/2018/sketchyshapes" sd="55494838">
                  <a:prstGeom prst="foldedCorner">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Y" sz="1800" b="0" i="0" u="none" strike="noStrike" kern="1200" cap="none" spc="0" normalizeH="0" baseline="0" noProof="0" dirty="0">
                <a:ln>
                  <a:noFill/>
                </a:ln>
                <a:solidFill>
                  <a:prstClr val="white"/>
                </a:solidFill>
                <a:effectLst/>
                <a:uLnTx/>
                <a:uFillTx/>
                <a:latin typeface="LANTX Light" pitchFamily="50" charset="-78"/>
                <a:ea typeface="+mn-ea"/>
                <a:cs typeface="LANTX Light" pitchFamily="50" charset="-78"/>
              </a:rPr>
              <a:t>كما أن المسيحيّة لم تنكر الحياة الواقعيّة، بل تذكِّر</a:t>
            </a:r>
            <a:r>
              <a:rPr kumimoji="0" lang="ar-SY" sz="1800" b="0" i="0" u="none" strike="noStrike" kern="1200" cap="none" spc="0" normalizeH="0" noProof="0" dirty="0">
                <a:ln>
                  <a:noFill/>
                </a:ln>
                <a:solidFill>
                  <a:prstClr val="white"/>
                </a:solidFill>
                <a:effectLst/>
                <a:uLnTx/>
                <a:uFillTx/>
                <a:latin typeface="LANTX Light" pitchFamily="50" charset="-78"/>
                <a:ea typeface="+mn-ea"/>
                <a:cs typeface="LANTX Light" pitchFamily="50" charset="-78"/>
              </a:rPr>
              <a:t> الإنسان </a:t>
            </a:r>
            <a:r>
              <a:rPr kumimoji="0" lang="ar-SY" sz="1800" b="0" i="0" u="none" strike="noStrike" kern="1200" cap="none" spc="0" normalizeH="0" baseline="0" noProof="0" dirty="0">
                <a:ln>
                  <a:noFill/>
                </a:ln>
                <a:solidFill>
                  <a:prstClr val="white"/>
                </a:solidFill>
                <a:effectLst/>
                <a:uLnTx/>
                <a:uFillTx/>
                <a:latin typeface="LANTX Light" pitchFamily="50" charset="-78"/>
                <a:ea typeface="+mn-ea"/>
                <a:cs typeface="LANTX Light" pitchFamily="50" charset="-78"/>
              </a:rPr>
              <a:t>بشوقه الدَّائم للمحبَّة والحريَّة والحقّ. .</a:t>
            </a:r>
          </a:p>
        </p:txBody>
      </p:sp>
      <p:pic>
        <p:nvPicPr>
          <p:cNvPr id="25" name="Picture 24">
            <a:extLst>
              <a:ext uri="{FF2B5EF4-FFF2-40B4-BE49-F238E27FC236}">
                <a16:creationId xmlns:a16="http://schemas.microsoft.com/office/drawing/2014/main" id="{9A39562C-7DC1-401E-A9FB-AEF17E482111}"/>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9961" b="89844" l="10000" r="90811">
                        <a14:foregroundMark x1="89730" y1="34766" x2="89730" y2="34766"/>
                        <a14:foregroundMark x1="90405" y1="66211" x2="90405" y2="66211"/>
                        <a14:foregroundMark x1="90676" y1="35352" x2="90676" y2="35352"/>
                        <a14:foregroundMark x1="90811" y1="66016" x2="90811" y2="66016"/>
                      </a14:backgroundRemoval>
                    </a14:imgEffect>
                  </a14:imgLayer>
                </a14:imgProps>
              </a:ext>
            </a:extLst>
          </a:blip>
          <a:srcRect l="56561" t="26781" r="5027" b="24375"/>
          <a:stretch/>
        </p:blipFill>
        <p:spPr>
          <a:xfrm>
            <a:off x="7833974" y="576970"/>
            <a:ext cx="1041941" cy="916725"/>
          </a:xfrm>
          <a:prstGeom prst="rect">
            <a:avLst/>
          </a:prstGeom>
        </p:spPr>
      </p:pic>
      <p:pic>
        <p:nvPicPr>
          <p:cNvPr id="26" name="Picture 25">
            <a:extLst>
              <a:ext uri="{FF2B5EF4-FFF2-40B4-BE49-F238E27FC236}">
                <a16:creationId xmlns:a16="http://schemas.microsoft.com/office/drawing/2014/main" id="{CED51E47-C3BC-4968-A0CB-311E7AAD51BC}"/>
              </a:ext>
            </a:extLst>
          </p:cNvPr>
          <p:cNvPicPr>
            <a:picLocks noChangeAspect="1"/>
          </p:cNvPicPr>
          <p:nvPr/>
        </p:nvPicPr>
        <p:blipFill rotWithShape="1">
          <a:blip r:embed="rId5">
            <a:extLst>
              <a:ext uri="{BEBA8EAE-BF5A-486C-A8C5-ECC9F3942E4B}">
                <a14:imgProps xmlns:a14="http://schemas.microsoft.com/office/drawing/2010/main">
                  <a14:imgLayer r:embed="rId4">
                    <a14:imgEffect>
                      <a14:backgroundRemoval t="9961" b="89844" l="10000" r="90811">
                        <a14:foregroundMark x1="90405" y1="66211" x2="90405" y2="66211"/>
                        <a14:foregroundMark x1="90676" y1="35352" x2="90676" y2="35352"/>
                        <a14:foregroundMark x1="90811" y1="66016" x2="90811" y2="66016"/>
                        <a14:foregroundMark x1="28649" y1="57031" x2="28649" y2="57031"/>
                        <a14:backgroundMark x1="64054" y1="46289" x2="66351" y2="46289"/>
                        <a14:backgroundMark x1="76486" y1="39844" x2="72432" y2="72461"/>
                        <a14:backgroundMark x1="91622" y1="37500" x2="85946" y2="68359"/>
                        <a14:backgroundMark x1="80946" y1="44727" x2="82568" y2="75586"/>
                        <a14:backgroundMark x1="74730" y1="52930" x2="68514" y2="60938"/>
                        <a14:backgroundMark x1="82027" y1="34180" x2="66892" y2="69922"/>
                        <a14:backgroundMark x1="68514" y1="37500" x2="82703" y2="57422"/>
                        <a14:backgroundMark x1="82703" y1="57422" x2="88784" y2="72461"/>
                        <a14:backgroundMark x1="70270" y1="43945" x2="66892" y2="77148"/>
                        <a14:backgroundMark x1="61216" y1="32617" x2="73649" y2="57813"/>
                        <a14:backgroundMark x1="83108" y1="41602" x2="96622" y2="43164"/>
                        <a14:backgroundMark x1="80405" y1="37500" x2="93243" y2="41602"/>
                        <a14:backgroundMark x1="85946" y1="34961" x2="92162" y2="30078"/>
                        <a14:backgroundMark x1="80405" y1="48828" x2="85405" y2="37500"/>
                        <a14:backgroundMark x1="78108" y1="47266" x2="59054" y2="69922"/>
                      </a14:backgroundRemoval>
                    </a14:imgEffect>
                  </a14:imgLayer>
                </a14:imgProps>
              </a:ext>
            </a:extLst>
          </a:blip>
          <a:srcRect l="9096" t="26781" r="46323" b="24375"/>
          <a:stretch/>
        </p:blipFill>
        <p:spPr>
          <a:xfrm>
            <a:off x="3294303" y="576970"/>
            <a:ext cx="1209272" cy="916725"/>
          </a:xfrm>
          <a:prstGeom prst="rect">
            <a:avLst/>
          </a:prstGeom>
        </p:spPr>
      </p:pic>
      <p:sp>
        <p:nvSpPr>
          <p:cNvPr id="27" name="TextBox 26">
            <a:extLst>
              <a:ext uri="{FF2B5EF4-FFF2-40B4-BE49-F238E27FC236}">
                <a16:creationId xmlns:a16="http://schemas.microsoft.com/office/drawing/2014/main" id="{4424ADED-42D8-4938-AAE5-62CB999001A9}"/>
              </a:ext>
            </a:extLst>
          </p:cNvPr>
          <p:cNvSpPr txBox="1"/>
          <p:nvPr/>
        </p:nvSpPr>
        <p:spPr>
          <a:xfrm rot="5400000">
            <a:off x="97734" y="3232033"/>
            <a:ext cx="2667000"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السلوك الإنجيلي</a:t>
            </a:r>
            <a:endParaRPr lang="en-US" dirty="0">
              <a:solidFill>
                <a:schemeClr val="bg1"/>
              </a:solidFill>
              <a:latin typeface="LANTX" pitchFamily="50" charset="-78"/>
              <a:cs typeface="LANTX" pitchFamily="50" charset="-78"/>
            </a:endParaRPr>
          </a:p>
        </p:txBody>
      </p:sp>
      <p:sp>
        <p:nvSpPr>
          <p:cNvPr id="28" name="TextBox 27">
            <a:extLst>
              <a:ext uri="{FF2B5EF4-FFF2-40B4-BE49-F238E27FC236}">
                <a16:creationId xmlns:a16="http://schemas.microsoft.com/office/drawing/2014/main" id="{B5212624-43AE-4DAC-97BD-718E96306D50}"/>
              </a:ext>
            </a:extLst>
          </p:cNvPr>
          <p:cNvSpPr txBox="1"/>
          <p:nvPr/>
        </p:nvSpPr>
        <p:spPr>
          <a:xfrm rot="5400000">
            <a:off x="-236679" y="3246348"/>
            <a:ext cx="2638370"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مسيرة التحول</a:t>
            </a:r>
            <a:endParaRPr lang="en-US" dirty="0">
              <a:solidFill>
                <a:schemeClr val="bg1"/>
              </a:solidFill>
              <a:latin typeface="LANTX" pitchFamily="50" charset="-78"/>
              <a:cs typeface="LANTX" pitchFamily="50" charset="-78"/>
            </a:endParaRPr>
          </a:p>
        </p:txBody>
      </p:sp>
      <p:sp>
        <p:nvSpPr>
          <p:cNvPr id="29" name="TextBox 28">
            <a:extLst>
              <a:ext uri="{FF2B5EF4-FFF2-40B4-BE49-F238E27FC236}">
                <a16:creationId xmlns:a16="http://schemas.microsoft.com/office/drawing/2014/main" id="{AC2BCC47-24A4-4B05-AF59-04D22B84B3E4}"/>
              </a:ext>
            </a:extLst>
          </p:cNvPr>
          <p:cNvSpPr txBox="1"/>
          <p:nvPr/>
        </p:nvSpPr>
        <p:spPr>
          <a:xfrm rot="5400000">
            <a:off x="-574992" y="3246348"/>
            <a:ext cx="2638370"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محبة الأعداء والعفة</a:t>
            </a:r>
            <a:endParaRPr lang="en-US" dirty="0">
              <a:solidFill>
                <a:schemeClr val="bg1"/>
              </a:solidFill>
              <a:latin typeface="LANTX" pitchFamily="50" charset="-78"/>
              <a:cs typeface="LANTX" pitchFamily="50" charset="-78"/>
            </a:endParaRPr>
          </a:p>
        </p:txBody>
      </p:sp>
    </p:spTree>
    <p:extLst>
      <p:ext uri="{BB962C8B-B14F-4D97-AF65-F5344CB8AC3E}">
        <p14:creationId xmlns:p14="http://schemas.microsoft.com/office/powerpoint/2010/main" val="218851199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fade">
                                      <p:cBhvr>
                                        <p:cTn id="13" dur="1000"/>
                                        <p:tgtEl>
                                          <p:spTgt spid="15"/>
                                        </p:tgtEl>
                                      </p:cBhvr>
                                    </p:animEffect>
                                    <p:anim calcmode="lin" valueType="num">
                                      <p:cBhvr>
                                        <p:cTn id="14" dur="1000" fill="hold"/>
                                        <p:tgtEl>
                                          <p:spTgt spid="15"/>
                                        </p:tgtEl>
                                        <p:attrNameLst>
                                          <p:attrName>ppt_x</p:attrName>
                                        </p:attrNameLst>
                                      </p:cBhvr>
                                      <p:tavLst>
                                        <p:tav tm="0">
                                          <p:val>
                                            <p:strVal val="#ppt_x"/>
                                          </p:val>
                                        </p:tav>
                                        <p:tav tm="100000">
                                          <p:val>
                                            <p:strVal val="#ppt_x"/>
                                          </p:val>
                                        </p:tav>
                                      </p:tavLst>
                                    </p:anim>
                                    <p:anim calcmode="lin" valueType="num">
                                      <p:cBhvr>
                                        <p:cTn id="15" dur="1000" fill="hold"/>
                                        <p:tgtEl>
                                          <p:spTgt spid="15"/>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fade">
                                      <p:cBhvr>
                                        <p:cTn id="19" dur="1000"/>
                                        <p:tgtEl>
                                          <p:spTgt spid="16"/>
                                        </p:tgtEl>
                                      </p:cBhvr>
                                    </p:animEffect>
                                    <p:anim calcmode="lin" valueType="num">
                                      <p:cBhvr>
                                        <p:cTn id="20" dur="1000" fill="hold"/>
                                        <p:tgtEl>
                                          <p:spTgt spid="16"/>
                                        </p:tgtEl>
                                        <p:attrNameLst>
                                          <p:attrName>ppt_x</p:attrName>
                                        </p:attrNameLst>
                                      </p:cBhvr>
                                      <p:tavLst>
                                        <p:tav tm="0">
                                          <p:val>
                                            <p:strVal val="#ppt_x"/>
                                          </p:val>
                                        </p:tav>
                                        <p:tav tm="100000">
                                          <p:val>
                                            <p:strVal val="#ppt_x"/>
                                          </p:val>
                                        </p:tav>
                                      </p:tavLst>
                                    </p:anim>
                                    <p:anim calcmode="lin" valueType="num">
                                      <p:cBhvr>
                                        <p:cTn id="21"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fade">
                                      <p:cBhvr>
                                        <p:cTn id="26" dur="1000"/>
                                        <p:tgtEl>
                                          <p:spTgt spid="19"/>
                                        </p:tgtEl>
                                      </p:cBhvr>
                                    </p:animEffect>
                                    <p:anim calcmode="lin" valueType="num">
                                      <p:cBhvr>
                                        <p:cTn id="27" dur="1000" fill="hold"/>
                                        <p:tgtEl>
                                          <p:spTgt spid="19"/>
                                        </p:tgtEl>
                                        <p:attrNameLst>
                                          <p:attrName>ppt_x</p:attrName>
                                        </p:attrNameLst>
                                      </p:cBhvr>
                                      <p:tavLst>
                                        <p:tav tm="0">
                                          <p:val>
                                            <p:strVal val="#ppt_x"/>
                                          </p:val>
                                        </p:tav>
                                        <p:tav tm="100000">
                                          <p:val>
                                            <p:strVal val="#ppt_x"/>
                                          </p:val>
                                        </p:tav>
                                      </p:tavLst>
                                    </p:anim>
                                    <p:anim calcmode="lin" valueType="num">
                                      <p:cBhvr>
                                        <p:cTn id="28" dur="1000" fill="hold"/>
                                        <p:tgtEl>
                                          <p:spTgt spid="19"/>
                                        </p:tgtEl>
                                        <p:attrNameLst>
                                          <p:attrName>ppt_y</p:attrName>
                                        </p:attrNameLst>
                                      </p:cBhvr>
                                      <p:tavLst>
                                        <p:tav tm="0">
                                          <p:val>
                                            <p:strVal val="#ppt_y+.1"/>
                                          </p:val>
                                        </p:tav>
                                        <p:tav tm="100000">
                                          <p:val>
                                            <p:strVal val="#ppt_y"/>
                                          </p:val>
                                        </p:tav>
                                      </p:tavLst>
                                    </p:anim>
                                  </p:childTnLst>
                                </p:cTn>
                              </p:par>
                            </p:childTnLst>
                          </p:cTn>
                        </p:par>
                        <p:par>
                          <p:cTn id="29" fill="hold">
                            <p:stCondLst>
                              <p:cond delay="1000"/>
                            </p:stCondLst>
                            <p:childTnLst>
                              <p:par>
                                <p:cTn id="30" presetID="42" presetClass="entr" presetSubtype="0" fill="hold" grpId="0" nodeType="after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fade">
                                      <p:cBhvr>
                                        <p:cTn id="32" dur="1000"/>
                                        <p:tgtEl>
                                          <p:spTgt spid="21"/>
                                        </p:tgtEl>
                                      </p:cBhvr>
                                    </p:animEffect>
                                    <p:anim calcmode="lin" valueType="num">
                                      <p:cBhvr>
                                        <p:cTn id="33" dur="1000" fill="hold"/>
                                        <p:tgtEl>
                                          <p:spTgt spid="21"/>
                                        </p:tgtEl>
                                        <p:attrNameLst>
                                          <p:attrName>ppt_x</p:attrName>
                                        </p:attrNameLst>
                                      </p:cBhvr>
                                      <p:tavLst>
                                        <p:tav tm="0">
                                          <p:val>
                                            <p:strVal val="#ppt_x"/>
                                          </p:val>
                                        </p:tav>
                                        <p:tav tm="100000">
                                          <p:val>
                                            <p:strVal val="#ppt_x"/>
                                          </p:val>
                                        </p:tav>
                                      </p:tavLst>
                                    </p:anim>
                                    <p:anim calcmode="lin" valueType="num">
                                      <p:cBhvr>
                                        <p:cTn id="34" dur="1000" fill="hold"/>
                                        <p:tgtEl>
                                          <p:spTgt spid="21"/>
                                        </p:tgtEl>
                                        <p:attrNameLst>
                                          <p:attrName>ppt_y</p:attrName>
                                        </p:attrNameLst>
                                      </p:cBhvr>
                                      <p:tavLst>
                                        <p:tav tm="0">
                                          <p:val>
                                            <p:strVal val="#ppt_y+.1"/>
                                          </p:val>
                                        </p:tav>
                                        <p:tav tm="100000">
                                          <p:val>
                                            <p:strVal val="#ppt_y"/>
                                          </p:val>
                                        </p:tav>
                                      </p:tavLst>
                                    </p:anim>
                                  </p:childTnLst>
                                </p:cTn>
                              </p:par>
                            </p:childTnLst>
                          </p:cTn>
                        </p:par>
                        <p:par>
                          <p:cTn id="35" fill="hold">
                            <p:stCondLst>
                              <p:cond delay="2000"/>
                            </p:stCondLst>
                            <p:childTnLst>
                              <p:par>
                                <p:cTn id="36" presetID="42" presetClass="entr" presetSubtype="0" fill="hold" grpId="0" nodeType="afterEffect">
                                  <p:stCondLst>
                                    <p:cond delay="0"/>
                                  </p:stCondLst>
                                  <p:childTnLst>
                                    <p:set>
                                      <p:cBhvr>
                                        <p:cTn id="37" dur="1" fill="hold">
                                          <p:stCondLst>
                                            <p:cond delay="0"/>
                                          </p:stCondLst>
                                        </p:cTn>
                                        <p:tgtEl>
                                          <p:spTgt spid="22"/>
                                        </p:tgtEl>
                                        <p:attrNameLst>
                                          <p:attrName>style.visibility</p:attrName>
                                        </p:attrNameLst>
                                      </p:cBhvr>
                                      <p:to>
                                        <p:strVal val="visible"/>
                                      </p:to>
                                    </p:set>
                                    <p:animEffect transition="in" filter="fade">
                                      <p:cBhvr>
                                        <p:cTn id="38" dur="1000"/>
                                        <p:tgtEl>
                                          <p:spTgt spid="22"/>
                                        </p:tgtEl>
                                      </p:cBhvr>
                                    </p:animEffect>
                                    <p:anim calcmode="lin" valueType="num">
                                      <p:cBhvr>
                                        <p:cTn id="39" dur="1000" fill="hold"/>
                                        <p:tgtEl>
                                          <p:spTgt spid="22"/>
                                        </p:tgtEl>
                                        <p:attrNameLst>
                                          <p:attrName>ppt_x</p:attrName>
                                        </p:attrNameLst>
                                      </p:cBhvr>
                                      <p:tavLst>
                                        <p:tav tm="0">
                                          <p:val>
                                            <p:strVal val="#ppt_x"/>
                                          </p:val>
                                        </p:tav>
                                        <p:tav tm="100000">
                                          <p:val>
                                            <p:strVal val="#ppt_x"/>
                                          </p:val>
                                        </p:tav>
                                      </p:tavLst>
                                    </p:anim>
                                    <p:anim calcmode="lin" valueType="num">
                                      <p:cBhvr>
                                        <p:cTn id="40"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9" grpId="0" animBg="1"/>
      <p:bldP spid="21" grpId="0" animBg="1"/>
      <p:bldP spid="2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40E83867-6BD1-4BCF-B106-7B800850CE4B}"/>
              </a:ext>
            </a:extLst>
          </p:cNvPr>
          <p:cNvSpPr/>
          <p:nvPr/>
        </p:nvSpPr>
        <p:spPr>
          <a:xfrm>
            <a:off x="-4141304" y="0"/>
            <a:ext cx="16333304" cy="6857999"/>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Rounded Corners 4">
            <a:extLst>
              <a:ext uri="{FF2B5EF4-FFF2-40B4-BE49-F238E27FC236}">
                <a16:creationId xmlns:a16="http://schemas.microsoft.com/office/drawing/2014/main" id="{3B5EDC6D-EC02-450C-AF56-D6D5AF12AC13}"/>
              </a:ext>
            </a:extLst>
          </p:cNvPr>
          <p:cNvSpPr/>
          <p:nvPr/>
        </p:nvSpPr>
        <p:spPr>
          <a:xfrm>
            <a:off x="-3761961" y="383265"/>
            <a:ext cx="15353796" cy="606802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Rounded Corners 5">
            <a:extLst>
              <a:ext uri="{FF2B5EF4-FFF2-40B4-BE49-F238E27FC236}">
                <a16:creationId xmlns:a16="http://schemas.microsoft.com/office/drawing/2014/main" id="{0E3A5469-C813-4771-A490-E5DE8EB84A2B}"/>
              </a:ext>
            </a:extLst>
          </p:cNvPr>
          <p:cNvSpPr/>
          <p:nvPr/>
        </p:nvSpPr>
        <p:spPr>
          <a:xfrm>
            <a:off x="-3309730" y="869220"/>
            <a:ext cx="4923182" cy="5126251"/>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Rounded Corners 6">
            <a:extLst>
              <a:ext uri="{FF2B5EF4-FFF2-40B4-BE49-F238E27FC236}">
                <a16:creationId xmlns:a16="http://schemas.microsoft.com/office/drawing/2014/main" id="{6A57194F-8416-4E53-BF01-07014AF5C13C}"/>
              </a:ext>
            </a:extLst>
          </p:cNvPr>
          <p:cNvSpPr/>
          <p:nvPr/>
        </p:nvSpPr>
        <p:spPr>
          <a:xfrm>
            <a:off x="-2918791" y="1250755"/>
            <a:ext cx="4167808" cy="4339719"/>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81E8140B-4A90-427A-A088-2A71B25F4B92}"/>
              </a:ext>
            </a:extLst>
          </p:cNvPr>
          <p:cNvSpPr/>
          <p:nvPr/>
        </p:nvSpPr>
        <p:spPr>
          <a:xfrm>
            <a:off x="-2577548" y="1607446"/>
            <a:ext cx="3485322" cy="362908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Rounded Corners 8">
            <a:extLst>
              <a:ext uri="{FF2B5EF4-FFF2-40B4-BE49-F238E27FC236}">
                <a16:creationId xmlns:a16="http://schemas.microsoft.com/office/drawing/2014/main" id="{486BF76F-838D-48B2-9421-89BE8A5C530D}"/>
              </a:ext>
            </a:extLst>
          </p:cNvPr>
          <p:cNvSpPr/>
          <p:nvPr/>
        </p:nvSpPr>
        <p:spPr>
          <a:xfrm>
            <a:off x="-2231750" y="1968899"/>
            <a:ext cx="2793725" cy="2908959"/>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050B29DD-B598-487A-90DB-C756A831E3D4}"/>
              </a:ext>
            </a:extLst>
          </p:cNvPr>
          <p:cNvSpPr txBox="1"/>
          <p:nvPr/>
        </p:nvSpPr>
        <p:spPr>
          <a:xfrm>
            <a:off x="10147300" y="13933"/>
            <a:ext cx="2044700" cy="369332"/>
          </a:xfrm>
          <a:prstGeom prst="rect">
            <a:avLst/>
          </a:prstGeom>
          <a:noFill/>
        </p:spPr>
        <p:txBody>
          <a:bodyPr wrap="square" rtlCol="0">
            <a:spAutoFit/>
          </a:bodyPr>
          <a:lstStyle/>
          <a:p>
            <a:pPr algn="ctr" rtl="1"/>
            <a:r>
              <a:rPr lang="ar-SY" dirty="0">
                <a:solidFill>
                  <a:srgbClr val="385723"/>
                </a:solidFill>
                <a:latin typeface="LANTX" pitchFamily="50" charset="-78"/>
                <a:cs typeface="LANTX" pitchFamily="50" charset="-78"/>
              </a:rPr>
              <a:t>كـــــــــــــ</a:t>
            </a:r>
            <a:r>
              <a:rPr lang="ar-SY" dirty="0">
                <a:solidFill>
                  <a:schemeClr val="bg1"/>
                </a:solidFill>
                <a:latin typeface="LANTX" pitchFamily="50" charset="-78"/>
                <a:cs typeface="LANTX" pitchFamily="50" charset="-78"/>
              </a:rPr>
              <a:t>ـيف نعيش إنجيلياً</a:t>
            </a:r>
          </a:p>
        </p:txBody>
      </p:sp>
      <p:sp>
        <p:nvSpPr>
          <p:cNvPr id="10" name="TextBox 9">
            <a:extLst>
              <a:ext uri="{FF2B5EF4-FFF2-40B4-BE49-F238E27FC236}">
                <a16:creationId xmlns:a16="http://schemas.microsoft.com/office/drawing/2014/main" id="{E96F84E5-4B3B-4C3D-BE8F-BA45BBFCDA39}"/>
              </a:ext>
            </a:extLst>
          </p:cNvPr>
          <p:cNvSpPr txBox="1"/>
          <p:nvPr/>
        </p:nvSpPr>
        <p:spPr>
          <a:xfrm>
            <a:off x="9906000" y="6488668"/>
            <a:ext cx="2286000" cy="369332"/>
          </a:xfrm>
          <a:prstGeom prst="rect">
            <a:avLst/>
          </a:prstGeom>
          <a:noFill/>
        </p:spPr>
        <p:txBody>
          <a:bodyPr wrap="square">
            <a:spAutoFit/>
          </a:bodyPr>
          <a:lstStyle/>
          <a:p>
            <a:pPr algn="r" rtl="1"/>
            <a:r>
              <a:rPr lang="ar-SY" dirty="0">
                <a:solidFill>
                  <a:srgbClr val="385723"/>
                </a:solidFill>
                <a:latin typeface="LANTX" pitchFamily="50" charset="-78"/>
                <a:cs typeface="LANTX" pitchFamily="50" charset="-78"/>
              </a:rPr>
              <a:t>الــــــــــــــــ</a:t>
            </a:r>
            <a:r>
              <a:rPr lang="ar-SY" dirty="0">
                <a:solidFill>
                  <a:schemeClr val="bg1"/>
                </a:solidFill>
                <a:latin typeface="LANTX" pitchFamily="50" charset="-78"/>
                <a:cs typeface="LANTX" pitchFamily="50" charset="-78"/>
              </a:rPr>
              <a:t>أخ كوستي بندلي</a:t>
            </a:r>
            <a:endParaRPr lang="en-US" dirty="0">
              <a:solidFill>
                <a:schemeClr val="bg1"/>
              </a:solidFill>
              <a:latin typeface="LANTX" pitchFamily="50" charset="-78"/>
              <a:cs typeface="LANTX" pitchFamily="50" charset="-78"/>
            </a:endParaRPr>
          </a:p>
        </p:txBody>
      </p:sp>
      <p:sp>
        <p:nvSpPr>
          <p:cNvPr id="11" name="TextBox 10">
            <a:extLst>
              <a:ext uri="{FF2B5EF4-FFF2-40B4-BE49-F238E27FC236}">
                <a16:creationId xmlns:a16="http://schemas.microsoft.com/office/drawing/2014/main" id="{F1ED0043-BF54-45D7-9FEE-F416AA4A8CCF}"/>
              </a:ext>
            </a:extLst>
          </p:cNvPr>
          <p:cNvSpPr txBox="1"/>
          <p:nvPr/>
        </p:nvSpPr>
        <p:spPr>
          <a:xfrm rot="5400000">
            <a:off x="9606642" y="3235948"/>
            <a:ext cx="4339719" cy="369332"/>
          </a:xfrm>
          <a:prstGeom prst="rect">
            <a:avLst/>
          </a:prstGeom>
          <a:noFill/>
        </p:spPr>
        <p:txBody>
          <a:bodyPr wrap="square" rtlCol="0">
            <a:spAutoFit/>
          </a:bodyPr>
          <a:lstStyle/>
          <a:p>
            <a:pPr algn="ctr" rtl="1"/>
            <a:r>
              <a:rPr lang="ar-SY" dirty="0">
                <a:solidFill>
                  <a:schemeClr val="bg1"/>
                </a:solidFill>
                <a:latin typeface="LANTX" pitchFamily="50" charset="-78"/>
                <a:cs typeface="LANTX" pitchFamily="50" charset="-78"/>
              </a:rPr>
              <a:t>المحاور الأساسية</a:t>
            </a:r>
            <a:endParaRPr lang="en-US" dirty="0">
              <a:solidFill>
                <a:schemeClr val="bg1"/>
              </a:solidFill>
              <a:latin typeface="LANTX" pitchFamily="50" charset="-78"/>
              <a:cs typeface="LANTX" pitchFamily="50" charset="-78"/>
            </a:endParaRPr>
          </a:p>
        </p:txBody>
      </p:sp>
      <p:sp>
        <p:nvSpPr>
          <p:cNvPr id="12" name="TextBox 11">
            <a:extLst>
              <a:ext uri="{FF2B5EF4-FFF2-40B4-BE49-F238E27FC236}">
                <a16:creationId xmlns:a16="http://schemas.microsoft.com/office/drawing/2014/main" id="{1BAD33EC-9D32-4C7E-8E09-3C31C09E9FCE}"/>
              </a:ext>
            </a:extLst>
          </p:cNvPr>
          <p:cNvSpPr txBox="1"/>
          <p:nvPr/>
        </p:nvSpPr>
        <p:spPr>
          <a:xfrm rot="5400000">
            <a:off x="7742865" y="2964394"/>
            <a:ext cx="6068020" cy="830997"/>
          </a:xfrm>
          <a:prstGeom prst="rect">
            <a:avLst/>
          </a:prstGeom>
          <a:noFill/>
        </p:spPr>
        <p:txBody>
          <a:bodyPr wrap="square" rtlCol="0">
            <a:spAutoFit/>
          </a:bodyPr>
          <a:lstStyle/>
          <a:p>
            <a:pPr algn="ctr" rtl="1"/>
            <a:r>
              <a:rPr lang="ar-SY" sz="4800" dirty="0">
                <a:solidFill>
                  <a:schemeClr val="bg1"/>
                </a:solidFill>
                <a:latin typeface="LANTX" pitchFamily="50" charset="-78"/>
                <a:cs typeface="LANTX" pitchFamily="50" charset="-78"/>
              </a:rPr>
              <a:t>المفاهيم الخاطئة والواقع</a:t>
            </a:r>
            <a:endParaRPr lang="en-US" sz="4800" dirty="0">
              <a:solidFill>
                <a:schemeClr val="bg1"/>
              </a:solidFill>
              <a:latin typeface="LANTX" pitchFamily="50" charset="-78"/>
              <a:cs typeface="LANTX" pitchFamily="50" charset="-78"/>
            </a:endParaRPr>
          </a:p>
        </p:txBody>
      </p:sp>
      <p:sp>
        <p:nvSpPr>
          <p:cNvPr id="13" name="TextBox 12">
            <a:extLst>
              <a:ext uri="{FF2B5EF4-FFF2-40B4-BE49-F238E27FC236}">
                <a16:creationId xmlns:a16="http://schemas.microsoft.com/office/drawing/2014/main" id="{BECD71A9-3905-4633-B116-64FB9A66EC1F}"/>
              </a:ext>
            </a:extLst>
          </p:cNvPr>
          <p:cNvSpPr txBox="1"/>
          <p:nvPr/>
        </p:nvSpPr>
        <p:spPr>
          <a:xfrm>
            <a:off x="907773" y="2867386"/>
            <a:ext cx="5147186" cy="646331"/>
          </a:xfrm>
          <a:prstGeom prst="rect">
            <a:avLst/>
          </a:prstGeom>
          <a:noFill/>
        </p:spPr>
        <p:txBody>
          <a:bodyPr wrap="square">
            <a:spAutoFit/>
          </a:bodyPr>
          <a:lstStyle/>
          <a:p>
            <a:pPr algn="r"/>
            <a:endParaRPr lang="ar-SY" sz="1800" dirty="0">
              <a:solidFill>
                <a:schemeClr val="bg1"/>
              </a:solidFill>
              <a:latin typeface="LANTX Light" pitchFamily="50" charset="-78"/>
              <a:cs typeface="LANTX Light" pitchFamily="50" charset="-78"/>
            </a:endParaRPr>
          </a:p>
          <a:p>
            <a:pPr algn="r"/>
            <a:endParaRPr lang="ar-SY" sz="1800" dirty="0">
              <a:solidFill>
                <a:schemeClr val="bg1"/>
              </a:solidFill>
              <a:latin typeface="LANTX Light" pitchFamily="50" charset="-78"/>
              <a:cs typeface="LANTX Light" pitchFamily="50" charset="-78"/>
            </a:endParaRPr>
          </a:p>
        </p:txBody>
      </p:sp>
      <p:pic>
        <p:nvPicPr>
          <p:cNvPr id="25" name="Picture 24">
            <a:extLst>
              <a:ext uri="{FF2B5EF4-FFF2-40B4-BE49-F238E27FC236}">
                <a16:creationId xmlns:a16="http://schemas.microsoft.com/office/drawing/2014/main" id="{9A39562C-7DC1-401E-A9FB-AEF17E482111}"/>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9961" b="89844" l="10000" r="90811">
                        <a14:foregroundMark x1="89730" y1="34766" x2="89730" y2="34766"/>
                        <a14:foregroundMark x1="90405" y1="66211" x2="90405" y2="66211"/>
                        <a14:foregroundMark x1="90676" y1="35352" x2="90676" y2="35352"/>
                        <a14:foregroundMark x1="90811" y1="66016" x2="90811" y2="66016"/>
                      </a14:backgroundRemoval>
                    </a14:imgEffect>
                  </a14:imgLayer>
                </a14:imgProps>
              </a:ext>
            </a:extLst>
          </a:blip>
          <a:srcRect l="56561" t="26781" r="5027" b="24375"/>
          <a:stretch/>
        </p:blipFill>
        <p:spPr>
          <a:xfrm>
            <a:off x="9385029" y="2958912"/>
            <a:ext cx="1041941" cy="916725"/>
          </a:xfrm>
          <a:prstGeom prst="rect">
            <a:avLst/>
          </a:prstGeom>
        </p:spPr>
      </p:pic>
      <p:pic>
        <p:nvPicPr>
          <p:cNvPr id="26" name="Picture 25">
            <a:extLst>
              <a:ext uri="{FF2B5EF4-FFF2-40B4-BE49-F238E27FC236}">
                <a16:creationId xmlns:a16="http://schemas.microsoft.com/office/drawing/2014/main" id="{CED51E47-C3BC-4968-A0CB-311E7AAD51BC}"/>
              </a:ext>
            </a:extLst>
          </p:cNvPr>
          <p:cNvPicPr>
            <a:picLocks noChangeAspect="1"/>
          </p:cNvPicPr>
          <p:nvPr/>
        </p:nvPicPr>
        <p:blipFill rotWithShape="1">
          <a:blip r:embed="rId4">
            <a:extLst>
              <a:ext uri="{BEBA8EAE-BF5A-486C-A8C5-ECC9F3942E4B}">
                <a14:imgProps xmlns:a14="http://schemas.microsoft.com/office/drawing/2010/main">
                  <a14:imgLayer r:embed="rId3">
                    <a14:imgEffect>
                      <a14:backgroundRemoval t="9961" b="89844" l="10000" r="90811">
                        <a14:foregroundMark x1="90405" y1="66211" x2="90405" y2="66211"/>
                        <a14:foregroundMark x1="90676" y1="35352" x2="90676" y2="35352"/>
                        <a14:foregroundMark x1="90811" y1="66016" x2="90811" y2="66016"/>
                        <a14:foregroundMark x1="28649" y1="57031" x2="28649" y2="57031"/>
                        <a14:backgroundMark x1="64054" y1="46289" x2="66351" y2="46289"/>
                        <a14:backgroundMark x1="76486" y1="39844" x2="72432" y2="72461"/>
                        <a14:backgroundMark x1="91622" y1="37500" x2="85946" y2="68359"/>
                        <a14:backgroundMark x1="80946" y1="44727" x2="82568" y2="75586"/>
                        <a14:backgroundMark x1="74730" y1="52930" x2="68514" y2="60938"/>
                        <a14:backgroundMark x1="82027" y1="34180" x2="66892" y2="69922"/>
                        <a14:backgroundMark x1="68514" y1="37500" x2="82703" y2="57422"/>
                        <a14:backgroundMark x1="82703" y1="57422" x2="88784" y2="72461"/>
                        <a14:backgroundMark x1="70270" y1="43945" x2="66892" y2="77148"/>
                        <a14:backgroundMark x1="61216" y1="32617" x2="73649" y2="57813"/>
                        <a14:backgroundMark x1="83108" y1="41602" x2="96622" y2="43164"/>
                        <a14:backgroundMark x1="80405" y1="37500" x2="93243" y2="41602"/>
                        <a14:backgroundMark x1="85946" y1="34961" x2="92162" y2="30078"/>
                        <a14:backgroundMark x1="80405" y1="48828" x2="85405" y2="37500"/>
                        <a14:backgroundMark x1="78108" y1="47266" x2="59054" y2="69922"/>
                      </a14:backgroundRemoval>
                    </a14:imgEffect>
                  </a14:imgLayer>
                </a14:imgProps>
              </a:ext>
            </a:extLst>
          </a:blip>
          <a:srcRect l="9096" t="26781" r="46323" b="24375"/>
          <a:stretch/>
        </p:blipFill>
        <p:spPr>
          <a:xfrm>
            <a:off x="1954695" y="2965360"/>
            <a:ext cx="1209272" cy="916725"/>
          </a:xfrm>
          <a:prstGeom prst="rect">
            <a:avLst/>
          </a:prstGeom>
        </p:spPr>
      </p:pic>
      <p:sp>
        <p:nvSpPr>
          <p:cNvPr id="23" name="TextBox 22">
            <a:extLst>
              <a:ext uri="{FF2B5EF4-FFF2-40B4-BE49-F238E27FC236}">
                <a16:creationId xmlns:a16="http://schemas.microsoft.com/office/drawing/2014/main" id="{F4ADA80D-8816-40E9-8194-B2C52CE22292}"/>
              </a:ext>
            </a:extLst>
          </p:cNvPr>
          <p:cNvSpPr txBox="1"/>
          <p:nvPr/>
        </p:nvSpPr>
        <p:spPr>
          <a:xfrm>
            <a:off x="3170653" y="1767257"/>
            <a:ext cx="6660535" cy="3323987"/>
          </a:xfrm>
          <a:prstGeom prst="rect">
            <a:avLst/>
          </a:prstGeom>
          <a:noFill/>
        </p:spPr>
        <p:txBody>
          <a:bodyPr wrap="square">
            <a:spAutoFit/>
          </a:bodyPr>
          <a:lstStyle/>
          <a:p>
            <a:pPr algn="ctr" rtl="1"/>
            <a:r>
              <a:rPr lang="ar-SY" sz="2400" dirty="0">
                <a:solidFill>
                  <a:schemeClr val="bg1"/>
                </a:solidFill>
                <a:latin typeface="LANTX Light" pitchFamily="50" charset="-78"/>
                <a:cs typeface="LANTX Light" pitchFamily="50" charset="-78"/>
              </a:rPr>
              <a:t>لذلك، لا نستطيع الإجابة عن سؤال : </a:t>
            </a:r>
          </a:p>
          <a:p>
            <a:pPr algn="ctr" rtl="1"/>
            <a:r>
              <a:rPr lang="ar-SY" sz="2400" dirty="0">
                <a:solidFill>
                  <a:schemeClr val="bg1"/>
                </a:solidFill>
                <a:latin typeface="LANTX Light" pitchFamily="50" charset="-78"/>
                <a:cs typeface="LANTX Light" pitchFamily="50" charset="-78"/>
              </a:rPr>
              <a:t>«هل نستطيع أن نكون مسيحيين حقاً؟»</a:t>
            </a:r>
          </a:p>
          <a:p>
            <a:pPr algn="ctr" rtl="1"/>
            <a:r>
              <a:rPr lang="ar-SY" sz="2400" dirty="0">
                <a:solidFill>
                  <a:schemeClr val="bg1"/>
                </a:solidFill>
                <a:latin typeface="LANTX Light" pitchFamily="50" charset="-78"/>
                <a:cs typeface="LANTX Light" pitchFamily="50" charset="-78"/>
              </a:rPr>
              <a:t>بالمنطق البارد: نعم ... ولا ... </a:t>
            </a:r>
          </a:p>
          <a:p>
            <a:pPr algn="ctr" rtl="1"/>
            <a:r>
              <a:rPr lang="ar-SY" sz="2400" dirty="0">
                <a:solidFill>
                  <a:schemeClr val="bg1"/>
                </a:solidFill>
                <a:latin typeface="LANTX Light" pitchFamily="50" charset="-78"/>
                <a:cs typeface="LANTX Light" pitchFamily="50" charset="-78"/>
              </a:rPr>
              <a:t>بل  </a:t>
            </a:r>
            <a:r>
              <a:rPr lang="ar-SY" sz="4800" dirty="0">
                <a:solidFill>
                  <a:schemeClr val="bg1"/>
                </a:solidFill>
                <a:latin typeface="LANTX" pitchFamily="50" charset="-78"/>
                <a:cs typeface="LANTX" pitchFamily="50" charset="-78"/>
              </a:rPr>
              <a:t>بالخبرة الحيّة</a:t>
            </a:r>
            <a:endParaRPr lang="ar-SY" dirty="0">
              <a:solidFill>
                <a:schemeClr val="bg1"/>
              </a:solidFill>
              <a:latin typeface="LANTX Light" pitchFamily="50" charset="-78"/>
              <a:cs typeface="LANTX Light" pitchFamily="50" charset="-78"/>
            </a:endParaRPr>
          </a:p>
          <a:p>
            <a:pPr algn="ctr" rtl="1"/>
            <a:r>
              <a:rPr lang="ar-SY" dirty="0">
                <a:solidFill>
                  <a:schemeClr val="bg1"/>
                </a:solidFill>
                <a:latin typeface="LANTX Light" pitchFamily="50" charset="-78"/>
                <a:cs typeface="LANTX Light" pitchFamily="50" charset="-78"/>
              </a:rPr>
              <a:t> </a:t>
            </a:r>
          </a:p>
          <a:p>
            <a:pPr algn="ctr" rtl="1"/>
            <a:r>
              <a:rPr lang="ar-SY" sz="2400" dirty="0">
                <a:solidFill>
                  <a:schemeClr val="bg1"/>
                </a:solidFill>
                <a:latin typeface="LANTX Light" pitchFamily="50" charset="-78"/>
                <a:cs typeface="LANTX Light" pitchFamily="50" charset="-78"/>
              </a:rPr>
              <a:t>لأن المسيحيّة ببساطة ليست فرائض ثقيلة، بل هي حياة متجددة تنبُع بالإيمان، وبها يتحوَّل سلوك الإنسان من الدَّاخل ليصبح السُّلوك الإنجيليّ الطبيعيّ.</a:t>
            </a:r>
          </a:p>
        </p:txBody>
      </p:sp>
      <p:sp>
        <p:nvSpPr>
          <p:cNvPr id="24" name="TextBox 23">
            <a:extLst>
              <a:ext uri="{FF2B5EF4-FFF2-40B4-BE49-F238E27FC236}">
                <a16:creationId xmlns:a16="http://schemas.microsoft.com/office/drawing/2014/main" id="{3DE14552-F653-4664-93C9-90F7EE580B42}"/>
              </a:ext>
            </a:extLst>
          </p:cNvPr>
          <p:cNvSpPr txBox="1"/>
          <p:nvPr/>
        </p:nvSpPr>
        <p:spPr>
          <a:xfrm rot="5400000">
            <a:off x="97734" y="3232033"/>
            <a:ext cx="2667000"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السلوك الإنجيلي</a:t>
            </a:r>
            <a:endParaRPr lang="en-US" dirty="0">
              <a:solidFill>
                <a:schemeClr val="bg1"/>
              </a:solidFill>
              <a:latin typeface="LANTX" pitchFamily="50" charset="-78"/>
              <a:cs typeface="LANTX" pitchFamily="50" charset="-78"/>
            </a:endParaRPr>
          </a:p>
        </p:txBody>
      </p:sp>
      <p:sp>
        <p:nvSpPr>
          <p:cNvPr id="27" name="TextBox 26">
            <a:extLst>
              <a:ext uri="{FF2B5EF4-FFF2-40B4-BE49-F238E27FC236}">
                <a16:creationId xmlns:a16="http://schemas.microsoft.com/office/drawing/2014/main" id="{DA2837A2-06F4-4FF7-9C64-62417917B5F5}"/>
              </a:ext>
            </a:extLst>
          </p:cNvPr>
          <p:cNvSpPr txBox="1"/>
          <p:nvPr/>
        </p:nvSpPr>
        <p:spPr>
          <a:xfrm rot="5400000">
            <a:off x="-236679" y="3246348"/>
            <a:ext cx="2638370"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مسيرة التحول</a:t>
            </a:r>
            <a:endParaRPr lang="en-US" dirty="0">
              <a:solidFill>
                <a:schemeClr val="bg1"/>
              </a:solidFill>
              <a:latin typeface="LANTX" pitchFamily="50" charset="-78"/>
              <a:cs typeface="LANTX" pitchFamily="50" charset="-78"/>
            </a:endParaRPr>
          </a:p>
        </p:txBody>
      </p:sp>
      <p:sp>
        <p:nvSpPr>
          <p:cNvPr id="28" name="TextBox 27">
            <a:extLst>
              <a:ext uri="{FF2B5EF4-FFF2-40B4-BE49-F238E27FC236}">
                <a16:creationId xmlns:a16="http://schemas.microsoft.com/office/drawing/2014/main" id="{443AB365-BAEC-498C-AA6B-818215C8868E}"/>
              </a:ext>
            </a:extLst>
          </p:cNvPr>
          <p:cNvSpPr txBox="1"/>
          <p:nvPr/>
        </p:nvSpPr>
        <p:spPr>
          <a:xfrm rot="5400000">
            <a:off x="-574992" y="3246348"/>
            <a:ext cx="2638370"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محبة الأعداء والعفة</a:t>
            </a:r>
            <a:endParaRPr lang="en-US" dirty="0">
              <a:solidFill>
                <a:schemeClr val="bg1"/>
              </a:solidFill>
              <a:latin typeface="LANTX" pitchFamily="50" charset="-78"/>
              <a:cs typeface="LANTX" pitchFamily="50" charset="-78"/>
            </a:endParaRPr>
          </a:p>
        </p:txBody>
      </p:sp>
    </p:spTree>
    <p:extLst>
      <p:ext uri="{BB962C8B-B14F-4D97-AF65-F5344CB8AC3E}">
        <p14:creationId xmlns:p14="http://schemas.microsoft.com/office/powerpoint/2010/main" val="27647052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animEffect transition="in" filter="wipe(right)">
                                      <p:cBhvr>
                                        <p:cTn id="7" dur="500"/>
                                        <p:tgtEl>
                                          <p:spTgt spid="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23">
                                            <p:txEl>
                                              <p:pRg st="1" end="1"/>
                                            </p:txEl>
                                          </p:spTgt>
                                        </p:tgtEl>
                                        <p:attrNameLst>
                                          <p:attrName>style.visibility</p:attrName>
                                        </p:attrNameLst>
                                      </p:cBhvr>
                                      <p:to>
                                        <p:strVal val="visible"/>
                                      </p:to>
                                    </p:set>
                                    <p:animEffect transition="in" filter="wipe(right)">
                                      <p:cBhvr>
                                        <p:cTn id="12" dur="500"/>
                                        <p:tgtEl>
                                          <p:spTgt spid="23">
                                            <p:txEl>
                                              <p:pRg st="1" end="1"/>
                                            </p:txEl>
                                          </p:spTgt>
                                        </p:tgtEl>
                                      </p:cBhvr>
                                    </p:animEffect>
                                  </p:childTnLst>
                                </p:cTn>
                              </p:par>
                              <p:par>
                                <p:cTn id="13" presetID="22" presetClass="entr" presetSubtype="2" fill="hold" nodeType="withEffect">
                                  <p:stCondLst>
                                    <p:cond delay="0"/>
                                  </p:stCondLst>
                                  <p:childTnLst>
                                    <p:set>
                                      <p:cBhvr>
                                        <p:cTn id="14" dur="1" fill="hold">
                                          <p:stCondLst>
                                            <p:cond delay="0"/>
                                          </p:stCondLst>
                                        </p:cTn>
                                        <p:tgtEl>
                                          <p:spTgt spid="23">
                                            <p:txEl>
                                              <p:pRg st="2" end="2"/>
                                            </p:txEl>
                                          </p:spTgt>
                                        </p:tgtEl>
                                        <p:attrNameLst>
                                          <p:attrName>style.visibility</p:attrName>
                                        </p:attrNameLst>
                                      </p:cBhvr>
                                      <p:to>
                                        <p:strVal val="visible"/>
                                      </p:to>
                                    </p:set>
                                    <p:animEffect transition="in" filter="wipe(right)">
                                      <p:cBhvr>
                                        <p:cTn id="15" dur="500"/>
                                        <p:tgtEl>
                                          <p:spTgt spid="2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2" fill="hold" nodeType="clickEffect">
                                  <p:stCondLst>
                                    <p:cond delay="0"/>
                                  </p:stCondLst>
                                  <p:childTnLst>
                                    <p:set>
                                      <p:cBhvr>
                                        <p:cTn id="19" dur="1" fill="hold">
                                          <p:stCondLst>
                                            <p:cond delay="0"/>
                                          </p:stCondLst>
                                        </p:cTn>
                                        <p:tgtEl>
                                          <p:spTgt spid="23">
                                            <p:txEl>
                                              <p:pRg st="3" end="3"/>
                                            </p:txEl>
                                          </p:spTgt>
                                        </p:tgtEl>
                                        <p:attrNameLst>
                                          <p:attrName>style.visibility</p:attrName>
                                        </p:attrNameLst>
                                      </p:cBhvr>
                                      <p:to>
                                        <p:strVal val="visible"/>
                                      </p:to>
                                    </p:set>
                                    <p:animEffect transition="in" filter="wipe(right)">
                                      <p:cBhvr>
                                        <p:cTn id="20" dur="500"/>
                                        <p:tgtEl>
                                          <p:spTgt spid="2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2" fill="hold" nodeType="clickEffect">
                                  <p:stCondLst>
                                    <p:cond delay="0"/>
                                  </p:stCondLst>
                                  <p:childTnLst>
                                    <p:set>
                                      <p:cBhvr>
                                        <p:cTn id="24" dur="1" fill="hold">
                                          <p:stCondLst>
                                            <p:cond delay="0"/>
                                          </p:stCondLst>
                                        </p:cTn>
                                        <p:tgtEl>
                                          <p:spTgt spid="23">
                                            <p:txEl>
                                              <p:pRg st="5" end="5"/>
                                            </p:txEl>
                                          </p:spTgt>
                                        </p:tgtEl>
                                        <p:attrNameLst>
                                          <p:attrName>style.visibility</p:attrName>
                                        </p:attrNameLst>
                                      </p:cBhvr>
                                      <p:to>
                                        <p:strVal val="visible"/>
                                      </p:to>
                                    </p:set>
                                    <p:animEffect transition="in" filter="wipe(right)">
                                      <p:cBhvr>
                                        <p:cTn id="25" dur="500"/>
                                        <p:tgtEl>
                                          <p:spTgt spid="2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40E83867-6BD1-4BCF-B106-7B800850CE4B}"/>
              </a:ext>
            </a:extLst>
          </p:cNvPr>
          <p:cNvSpPr/>
          <p:nvPr/>
        </p:nvSpPr>
        <p:spPr>
          <a:xfrm>
            <a:off x="-4141304" y="0"/>
            <a:ext cx="16333304" cy="6857999"/>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1" eaLnBrk="1" latinLnBrk="0" hangingPunct="1"/>
            <a:endParaRPr lang="en-US" dirty="0"/>
          </a:p>
        </p:txBody>
      </p:sp>
      <p:sp>
        <p:nvSpPr>
          <p:cNvPr id="5" name="Rectangle: Rounded Corners 4">
            <a:extLst>
              <a:ext uri="{FF2B5EF4-FFF2-40B4-BE49-F238E27FC236}">
                <a16:creationId xmlns:a16="http://schemas.microsoft.com/office/drawing/2014/main" id="{3B5EDC6D-EC02-450C-AF56-D6D5AF12AC13}"/>
              </a:ext>
            </a:extLst>
          </p:cNvPr>
          <p:cNvSpPr/>
          <p:nvPr/>
        </p:nvSpPr>
        <p:spPr>
          <a:xfrm>
            <a:off x="-3761961" y="383265"/>
            <a:ext cx="15353796" cy="606802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Rounded Corners 5">
            <a:extLst>
              <a:ext uri="{FF2B5EF4-FFF2-40B4-BE49-F238E27FC236}">
                <a16:creationId xmlns:a16="http://schemas.microsoft.com/office/drawing/2014/main" id="{0E3A5469-C813-4771-A490-E5DE8EB84A2B}"/>
              </a:ext>
            </a:extLst>
          </p:cNvPr>
          <p:cNvSpPr/>
          <p:nvPr/>
        </p:nvSpPr>
        <p:spPr>
          <a:xfrm>
            <a:off x="-3309731" y="869220"/>
            <a:ext cx="14523315" cy="5126251"/>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1" eaLnBrk="1" latinLnBrk="0" hangingPunct="1"/>
            <a:endParaRPr lang="en-US" dirty="0"/>
          </a:p>
        </p:txBody>
      </p:sp>
      <p:sp>
        <p:nvSpPr>
          <p:cNvPr id="7" name="Rectangle: Rounded Corners 6">
            <a:extLst>
              <a:ext uri="{FF2B5EF4-FFF2-40B4-BE49-F238E27FC236}">
                <a16:creationId xmlns:a16="http://schemas.microsoft.com/office/drawing/2014/main" id="{6A57194F-8416-4E53-BF01-07014AF5C13C}"/>
              </a:ext>
            </a:extLst>
          </p:cNvPr>
          <p:cNvSpPr/>
          <p:nvPr/>
        </p:nvSpPr>
        <p:spPr>
          <a:xfrm>
            <a:off x="-2918791" y="1250755"/>
            <a:ext cx="4167808" cy="4339719"/>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81E8140B-4A90-427A-A088-2A71B25F4B92}"/>
              </a:ext>
            </a:extLst>
          </p:cNvPr>
          <p:cNvSpPr/>
          <p:nvPr/>
        </p:nvSpPr>
        <p:spPr>
          <a:xfrm>
            <a:off x="-2577548" y="1607446"/>
            <a:ext cx="3485322" cy="362908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Rounded Corners 8">
            <a:extLst>
              <a:ext uri="{FF2B5EF4-FFF2-40B4-BE49-F238E27FC236}">
                <a16:creationId xmlns:a16="http://schemas.microsoft.com/office/drawing/2014/main" id="{486BF76F-838D-48B2-9421-89BE8A5C530D}"/>
              </a:ext>
            </a:extLst>
          </p:cNvPr>
          <p:cNvSpPr/>
          <p:nvPr/>
        </p:nvSpPr>
        <p:spPr>
          <a:xfrm>
            <a:off x="-2231750" y="1968899"/>
            <a:ext cx="2793725" cy="2908959"/>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050B29DD-B598-487A-90DB-C756A831E3D4}"/>
              </a:ext>
            </a:extLst>
          </p:cNvPr>
          <p:cNvSpPr txBox="1"/>
          <p:nvPr/>
        </p:nvSpPr>
        <p:spPr>
          <a:xfrm>
            <a:off x="10147300" y="13933"/>
            <a:ext cx="2044700" cy="369332"/>
          </a:xfrm>
          <a:prstGeom prst="rect">
            <a:avLst/>
          </a:prstGeom>
          <a:noFill/>
        </p:spPr>
        <p:txBody>
          <a:bodyPr wrap="square" rtlCol="0">
            <a:spAutoFit/>
          </a:bodyPr>
          <a:lstStyle/>
          <a:p>
            <a:pPr algn="ctr" rtl="1"/>
            <a:r>
              <a:rPr lang="ar-SY" dirty="0">
                <a:solidFill>
                  <a:srgbClr val="385723"/>
                </a:solidFill>
                <a:latin typeface="LANTX" pitchFamily="50" charset="-78"/>
                <a:cs typeface="LANTX" pitchFamily="50" charset="-78"/>
              </a:rPr>
              <a:t>كـــــــــــــ</a:t>
            </a:r>
            <a:r>
              <a:rPr lang="ar-SY" dirty="0">
                <a:solidFill>
                  <a:schemeClr val="bg1"/>
                </a:solidFill>
                <a:latin typeface="LANTX" pitchFamily="50" charset="-78"/>
                <a:cs typeface="LANTX" pitchFamily="50" charset="-78"/>
              </a:rPr>
              <a:t>ـيف نعيش إنجيلياً</a:t>
            </a:r>
          </a:p>
        </p:txBody>
      </p:sp>
      <p:sp>
        <p:nvSpPr>
          <p:cNvPr id="10" name="TextBox 9">
            <a:extLst>
              <a:ext uri="{FF2B5EF4-FFF2-40B4-BE49-F238E27FC236}">
                <a16:creationId xmlns:a16="http://schemas.microsoft.com/office/drawing/2014/main" id="{E96F84E5-4B3B-4C3D-BE8F-BA45BBFCDA39}"/>
              </a:ext>
            </a:extLst>
          </p:cNvPr>
          <p:cNvSpPr txBox="1"/>
          <p:nvPr/>
        </p:nvSpPr>
        <p:spPr>
          <a:xfrm>
            <a:off x="9906000" y="6488668"/>
            <a:ext cx="2286000" cy="369332"/>
          </a:xfrm>
          <a:prstGeom prst="rect">
            <a:avLst/>
          </a:prstGeom>
          <a:noFill/>
        </p:spPr>
        <p:txBody>
          <a:bodyPr wrap="square">
            <a:spAutoFit/>
          </a:bodyPr>
          <a:lstStyle/>
          <a:p>
            <a:pPr algn="r" rtl="1"/>
            <a:r>
              <a:rPr lang="ar-SY" dirty="0">
                <a:solidFill>
                  <a:srgbClr val="385723"/>
                </a:solidFill>
                <a:latin typeface="LANTX" pitchFamily="50" charset="-78"/>
                <a:cs typeface="LANTX" pitchFamily="50" charset="-78"/>
              </a:rPr>
              <a:t>الــــــــــــــــ</a:t>
            </a:r>
            <a:r>
              <a:rPr lang="ar-SY" dirty="0">
                <a:solidFill>
                  <a:schemeClr val="bg1"/>
                </a:solidFill>
                <a:latin typeface="LANTX" pitchFamily="50" charset="-78"/>
                <a:cs typeface="LANTX" pitchFamily="50" charset="-78"/>
              </a:rPr>
              <a:t>أخ كوستي بندلي</a:t>
            </a:r>
            <a:endParaRPr lang="en-US" dirty="0">
              <a:solidFill>
                <a:schemeClr val="bg1"/>
              </a:solidFill>
              <a:latin typeface="LANTX" pitchFamily="50" charset="-78"/>
              <a:cs typeface="LANTX" pitchFamily="50" charset="-78"/>
            </a:endParaRPr>
          </a:p>
        </p:txBody>
      </p:sp>
      <p:sp>
        <p:nvSpPr>
          <p:cNvPr id="11" name="TextBox 10">
            <a:extLst>
              <a:ext uri="{FF2B5EF4-FFF2-40B4-BE49-F238E27FC236}">
                <a16:creationId xmlns:a16="http://schemas.microsoft.com/office/drawing/2014/main" id="{F1ED0043-BF54-45D7-9FEE-F416AA4A8CCF}"/>
              </a:ext>
            </a:extLst>
          </p:cNvPr>
          <p:cNvSpPr txBox="1"/>
          <p:nvPr/>
        </p:nvSpPr>
        <p:spPr>
          <a:xfrm rot="5400000">
            <a:off x="9606642" y="3235948"/>
            <a:ext cx="4339719" cy="369332"/>
          </a:xfrm>
          <a:prstGeom prst="rect">
            <a:avLst/>
          </a:prstGeom>
          <a:noFill/>
        </p:spPr>
        <p:txBody>
          <a:bodyPr wrap="square" rtlCol="0">
            <a:spAutoFit/>
          </a:bodyPr>
          <a:lstStyle/>
          <a:p>
            <a:pPr algn="ctr" rtl="1"/>
            <a:r>
              <a:rPr lang="ar-SY" dirty="0">
                <a:solidFill>
                  <a:schemeClr val="bg1"/>
                </a:solidFill>
                <a:latin typeface="LANTX" pitchFamily="50" charset="-78"/>
                <a:cs typeface="LANTX" pitchFamily="50" charset="-78"/>
              </a:rPr>
              <a:t>المحاور الأساسية</a:t>
            </a:r>
            <a:endParaRPr lang="en-US" dirty="0">
              <a:solidFill>
                <a:schemeClr val="bg1"/>
              </a:solidFill>
              <a:latin typeface="LANTX" pitchFamily="50" charset="-78"/>
              <a:cs typeface="LANTX" pitchFamily="50" charset="-78"/>
            </a:endParaRPr>
          </a:p>
        </p:txBody>
      </p:sp>
      <p:sp>
        <p:nvSpPr>
          <p:cNvPr id="12" name="TextBox 11">
            <a:extLst>
              <a:ext uri="{FF2B5EF4-FFF2-40B4-BE49-F238E27FC236}">
                <a16:creationId xmlns:a16="http://schemas.microsoft.com/office/drawing/2014/main" id="{1BAD33EC-9D32-4C7E-8E09-3C31C09E9FCE}"/>
              </a:ext>
            </a:extLst>
          </p:cNvPr>
          <p:cNvSpPr txBox="1"/>
          <p:nvPr/>
        </p:nvSpPr>
        <p:spPr>
          <a:xfrm rot="5400000">
            <a:off x="8364241" y="3244386"/>
            <a:ext cx="6068020" cy="369332"/>
          </a:xfrm>
          <a:prstGeom prst="rect">
            <a:avLst/>
          </a:prstGeom>
          <a:noFill/>
        </p:spPr>
        <p:txBody>
          <a:bodyPr wrap="square" rtlCol="0">
            <a:spAutoFit/>
          </a:bodyPr>
          <a:lstStyle/>
          <a:p>
            <a:pPr algn="ctr" rtl="1"/>
            <a:r>
              <a:rPr lang="ar-SY" dirty="0">
                <a:solidFill>
                  <a:schemeClr val="bg1"/>
                </a:solidFill>
                <a:latin typeface="LANTX" pitchFamily="50" charset="-78"/>
                <a:cs typeface="LANTX" pitchFamily="50" charset="-78"/>
              </a:rPr>
              <a:t>المفاهيم الخاطئة والواقع</a:t>
            </a:r>
            <a:endParaRPr lang="en-US" dirty="0">
              <a:solidFill>
                <a:schemeClr val="bg1"/>
              </a:solidFill>
              <a:latin typeface="LANTX" pitchFamily="50" charset="-78"/>
              <a:cs typeface="LANTX" pitchFamily="50" charset="-78"/>
            </a:endParaRPr>
          </a:p>
        </p:txBody>
      </p:sp>
      <p:sp>
        <p:nvSpPr>
          <p:cNvPr id="13" name="TextBox 12">
            <a:extLst>
              <a:ext uri="{FF2B5EF4-FFF2-40B4-BE49-F238E27FC236}">
                <a16:creationId xmlns:a16="http://schemas.microsoft.com/office/drawing/2014/main" id="{BECD71A9-3905-4633-B116-64FB9A66EC1F}"/>
              </a:ext>
            </a:extLst>
          </p:cNvPr>
          <p:cNvSpPr txBox="1"/>
          <p:nvPr/>
        </p:nvSpPr>
        <p:spPr>
          <a:xfrm>
            <a:off x="907773" y="2867386"/>
            <a:ext cx="5147186" cy="646331"/>
          </a:xfrm>
          <a:prstGeom prst="rect">
            <a:avLst/>
          </a:prstGeom>
          <a:noFill/>
        </p:spPr>
        <p:txBody>
          <a:bodyPr wrap="square">
            <a:spAutoFit/>
          </a:bodyPr>
          <a:lstStyle/>
          <a:p>
            <a:pPr algn="r"/>
            <a:endParaRPr lang="ar-SY" sz="1800" dirty="0">
              <a:solidFill>
                <a:schemeClr val="bg1"/>
              </a:solidFill>
              <a:latin typeface="LANTX Light" pitchFamily="50" charset="-78"/>
              <a:cs typeface="LANTX Light" pitchFamily="50" charset="-78"/>
            </a:endParaRPr>
          </a:p>
          <a:p>
            <a:pPr algn="r"/>
            <a:endParaRPr lang="ar-SY" sz="1800" dirty="0">
              <a:solidFill>
                <a:schemeClr val="bg1"/>
              </a:solidFill>
              <a:latin typeface="LANTX Light" pitchFamily="50" charset="-78"/>
              <a:cs typeface="LANTX Light" pitchFamily="50" charset="-78"/>
            </a:endParaRPr>
          </a:p>
        </p:txBody>
      </p:sp>
      <p:sp>
        <p:nvSpPr>
          <p:cNvPr id="16" name="TextBox 15">
            <a:extLst>
              <a:ext uri="{FF2B5EF4-FFF2-40B4-BE49-F238E27FC236}">
                <a16:creationId xmlns:a16="http://schemas.microsoft.com/office/drawing/2014/main" id="{5E1016EC-1802-484B-ACA0-0C2871A4BBA2}"/>
              </a:ext>
            </a:extLst>
          </p:cNvPr>
          <p:cNvSpPr txBox="1"/>
          <p:nvPr/>
        </p:nvSpPr>
        <p:spPr>
          <a:xfrm rot="5400000">
            <a:off x="8532373" y="3023838"/>
            <a:ext cx="4529562" cy="830997"/>
          </a:xfrm>
          <a:prstGeom prst="rect">
            <a:avLst/>
          </a:prstGeom>
          <a:noFill/>
        </p:spPr>
        <p:txBody>
          <a:bodyPr wrap="square" rtlCol="0">
            <a:spAutoFit/>
          </a:bodyPr>
          <a:lstStyle/>
          <a:p>
            <a:pPr algn="ctr"/>
            <a:r>
              <a:rPr lang="ar-SY" sz="4800" dirty="0">
                <a:solidFill>
                  <a:schemeClr val="bg1"/>
                </a:solidFill>
                <a:latin typeface="LANTX" pitchFamily="50" charset="-78"/>
                <a:cs typeface="LANTX" pitchFamily="50" charset="-78"/>
              </a:rPr>
              <a:t>السّلوك الإنجيليّ</a:t>
            </a:r>
            <a:endParaRPr lang="en-US" sz="4800" dirty="0">
              <a:solidFill>
                <a:schemeClr val="bg1"/>
              </a:solidFill>
              <a:latin typeface="LANTX" pitchFamily="50" charset="-78"/>
              <a:cs typeface="LANTX" pitchFamily="50" charset="-78"/>
            </a:endParaRPr>
          </a:p>
        </p:txBody>
      </p:sp>
      <p:sp>
        <p:nvSpPr>
          <p:cNvPr id="18" name="TextBox 17">
            <a:extLst>
              <a:ext uri="{FF2B5EF4-FFF2-40B4-BE49-F238E27FC236}">
                <a16:creationId xmlns:a16="http://schemas.microsoft.com/office/drawing/2014/main" id="{78AAAEBF-A917-4DFD-BD04-D12B793BB407}"/>
              </a:ext>
            </a:extLst>
          </p:cNvPr>
          <p:cNvSpPr txBox="1"/>
          <p:nvPr/>
        </p:nvSpPr>
        <p:spPr>
          <a:xfrm>
            <a:off x="-4802661" y="3552475"/>
            <a:ext cx="8186056" cy="369332"/>
          </a:xfrm>
          <a:prstGeom prst="rect">
            <a:avLst/>
          </a:prstGeom>
          <a:noFill/>
        </p:spPr>
        <p:txBody>
          <a:bodyPr wrap="square">
            <a:spAutoFit/>
          </a:bodyPr>
          <a:lstStyle/>
          <a:p>
            <a:pPr algn="ctr"/>
            <a:endParaRPr lang="ar-SY" sz="1800" dirty="0">
              <a:cs typeface="DecoType Thuluth" panose="02010000000000000000" pitchFamily="2" charset="-78"/>
            </a:endParaRPr>
          </a:p>
        </p:txBody>
      </p:sp>
      <p:sp>
        <p:nvSpPr>
          <p:cNvPr id="20" name="TextBox 19">
            <a:extLst>
              <a:ext uri="{FF2B5EF4-FFF2-40B4-BE49-F238E27FC236}">
                <a16:creationId xmlns:a16="http://schemas.microsoft.com/office/drawing/2014/main" id="{D3A4E7B8-1A02-4467-9E8B-42AA5426BE7C}"/>
              </a:ext>
            </a:extLst>
          </p:cNvPr>
          <p:cNvSpPr txBox="1"/>
          <p:nvPr/>
        </p:nvSpPr>
        <p:spPr>
          <a:xfrm>
            <a:off x="7119257" y="952506"/>
            <a:ext cx="3267473" cy="369332"/>
          </a:xfrm>
          <a:prstGeom prst="rect">
            <a:avLst/>
          </a:prstGeom>
          <a:noFill/>
        </p:spPr>
        <p:txBody>
          <a:bodyPr wrap="square">
            <a:spAutoFit/>
          </a:bodyPr>
          <a:lstStyle/>
          <a:p>
            <a:pPr algn="r" rtl="1"/>
            <a:r>
              <a:rPr lang="ar-SY" sz="1800" dirty="0">
                <a:solidFill>
                  <a:schemeClr val="bg1"/>
                </a:solidFill>
                <a:latin typeface="LANTX Light" pitchFamily="50" charset="-78"/>
                <a:cs typeface="LANTX Light" pitchFamily="50" charset="-78"/>
              </a:rPr>
              <a:t>كثيراً ما يمرّ على مسامعنا أناساً يقولون:</a:t>
            </a:r>
            <a:endParaRPr lang="en-US" dirty="0">
              <a:solidFill>
                <a:schemeClr val="bg1"/>
              </a:solidFill>
              <a:latin typeface="LANTX Light" pitchFamily="50" charset="-78"/>
              <a:cs typeface="LANTX Light" pitchFamily="50" charset="-78"/>
            </a:endParaRPr>
          </a:p>
        </p:txBody>
      </p:sp>
      <p:sp>
        <p:nvSpPr>
          <p:cNvPr id="15" name="Thought Bubble: Cloud 14">
            <a:extLst>
              <a:ext uri="{FF2B5EF4-FFF2-40B4-BE49-F238E27FC236}">
                <a16:creationId xmlns:a16="http://schemas.microsoft.com/office/drawing/2014/main" id="{BC5C1AA1-3D00-4DA3-B33C-55269D2299FD}"/>
              </a:ext>
            </a:extLst>
          </p:cNvPr>
          <p:cNvSpPr/>
          <p:nvPr/>
        </p:nvSpPr>
        <p:spPr>
          <a:xfrm>
            <a:off x="3887419" y="1119529"/>
            <a:ext cx="2396313" cy="1605530"/>
          </a:xfrm>
          <a:prstGeom prst="cloudCallout">
            <a:avLst>
              <a:gd name="adj1" fmla="val 87738"/>
              <a:gd name="adj2" fmla="val -47338"/>
            </a:avLst>
          </a:prstGeom>
          <a:noFill/>
          <a:ln w="38100">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Y" sz="1600" dirty="0">
                <a:latin typeface="LANTX" pitchFamily="50" charset="-78"/>
                <a:cs typeface="LANTX" pitchFamily="50" charset="-78"/>
              </a:rPr>
              <a:t>السّلوك الإنجيلي نابع من انقلاب داخليّ. </a:t>
            </a:r>
          </a:p>
        </p:txBody>
      </p:sp>
      <p:sp>
        <p:nvSpPr>
          <p:cNvPr id="22" name="TextBox 21">
            <a:extLst>
              <a:ext uri="{FF2B5EF4-FFF2-40B4-BE49-F238E27FC236}">
                <a16:creationId xmlns:a16="http://schemas.microsoft.com/office/drawing/2014/main" id="{EB89374E-4E01-4CCD-A679-A26C789FB258}"/>
              </a:ext>
            </a:extLst>
          </p:cNvPr>
          <p:cNvSpPr txBox="1"/>
          <p:nvPr/>
        </p:nvSpPr>
        <p:spPr>
          <a:xfrm>
            <a:off x="2133601" y="2351661"/>
            <a:ext cx="8253130" cy="1938992"/>
          </a:xfrm>
          <a:prstGeom prst="rect">
            <a:avLst/>
          </a:prstGeom>
          <a:noFill/>
        </p:spPr>
        <p:txBody>
          <a:bodyPr wrap="square">
            <a:spAutoFit/>
          </a:bodyPr>
          <a:lstStyle/>
          <a:p>
            <a:pPr algn="r" rtl="1"/>
            <a:r>
              <a:rPr lang="ar-SY" sz="1800" dirty="0">
                <a:solidFill>
                  <a:schemeClr val="bg1"/>
                </a:solidFill>
                <a:latin typeface="LANTX Light" pitchFamily="50" charset="-78"/>
                <a:cs typeface="LANTX Light" pitchFamily="50" charset="-78"/>
              </a:rPr>
              <a:t>كيف يكون هذا؟</a:t>
            </a:r>
          </a:p>
          <a:p>
            <a:pPr algn="r" rtl="1"/>
            <a:endParaRPr lang="ar-SY" dirty="0">
              <a:solidFill>
                <a:schemeClr val="bg1"/>
              </a:solidFill>
              <a:latin typeface="LANTX Light" pitchFamily="50" charset="-78"/>
              <a:cs typeface="LANTX Light" pitchFamily="50" charset="-78"/>
            </a:endParaRPr>
          </a:p>
          <a:p>
            <a:pPr algn="r" rtl="1"/>
            <a:r>
              <a:rPr lang="ar-SY" sz="1800" dirty="0">
                <a:solidFill>
                  <a:schemeClr val="bg1"/>
                </a:solidFill>
                <a:latin typeface="LANTX Light" pitchFamily="50" charset="-78"/>
                <a:cs typeface="LANTX Light" pitchFamily="50" charset="-78"/>
              </a:rPr>
              <a:t>يكون بأن المسيحيّ يعيش تحوّل داخليّ أساسه المحبّة، وليس فقط ضبط للسّلوك،</a:t>
            </a:r>
          </a:p>
          <a:p>
            <a:pPr algn="l" rtl="1"/>
            <a:endParaRPr lang="ar-SY" sz="1800" dirty="0">
              <a:solidFill>
                <a:schemeClr val="bg1"/>
              </a:solidFill>
              <a:latin typeface="LANTX Light" pitchFamily="50" charset="-78"/>
              <a:cs typeface="LANTX Light" pitchFamily="50" charset="-78"/>
            </a:endParaRPr>
          </a:p>
          <a:p>
            <a:pPr algn="ctr"/>
            <a:r>
              <a:rPr lang="ar-SY" sz="2400" dirty="0">
                <a:solidFill>
                  <a:schemeClr val="bg1"/>
                </a:solidFill>
                <a:latin typeface="LANTX" pitchFamily="50" charset="-78"/>
                <a:cs typeface="LANTX" pitchFamily="50" charset="-78"/>
              </a:rPr>
              <a:t>لأن السّلوك المسيحيّ لا قيمة له </a:t>
            </a:r>
          </a:p>
          <a:p>
            <a:pPr algn="ctr"/>
            <a:r>
              <a:rPr lang="ar-SY" sz="2400" dirty="0">
                <a:solidFill>
                  <a:schemeClr val="bg1"/>
                </a:solidFill>
                <a:latin typeface="LANTX" pitchFamily="50" charset="-78"/>
                <a:cs typeface="LANTX" pitchFamily="50" charset="-78"/>
              </a:rPr>
              <a:t>إن لم يكن تعبيراً عن هذا الانقلاب.</a:t>
            </a:r>
          </a:p>
        </p:txBody>
      </p:sp>
      <p:sp>
        <p:nvSpPr>
          <p:cNvPr id="24" name="TextBox 23">
            <a:extLst>
              <a:ext uri="{FF2B5EF4-FFF2-40B4-BE49-F238E27FC236}">
                <a16:creationId xmlns:a16="http://schemas.microsoft.com/office/drawing/2014/main" id="{9F3625D0-2EEE-4261-BB11-B19351A4B98B}"/>
              </a:ext>
            </a:extLst>
          </p:cNvPr>
          <p:cNvSpPr txBox="1"/>
          <p:nvPr/>
        </p:nvSpPr>
        <p:spPr>
          <a:xfrm>
            <a:off x="2146680" y="4463200"/>
            <a:ext cx="8253130" cy="1477328"/>
          </a:xfrm>
          <a:prstGeom prst="rect">
            <a:avLst/>
          </a:prstGeom>
          <a:noFill/>
        </p:spPr>
        <p:txBody>
          <a:bodyPr wrap="square">
            <a:spAutoFit/>
          </a:bodyPr>
          <a:lstStyle/>
          <a:p>
            <a:pPr algn="r" rtl="1"/>
            <a:r>
              <a:rPr lang="ar-SY" sz="1800" dirty="0">
                <a:solidFill>
                  <a:schemeClr val="bg1"/>
                </a:solidFill>
                <a:latin typeface="LANTX Light" pitchFamily="50" charset="-78"/>
                <a:cs typeface="LANTX Light" pitchFamily="50" charset="-78"/>
              </a:rPr>
              <a:t>هذا ما يخبرنا به بولس الرسول في رسالته إلى أهل </a:t>
            </a:r>
            <a:r>
              <a:rPr lang="ar-SY" sz="1800" dirty="0" err="1">
                <a:solidFill>
                  <a:schemeClr val="bg1"/>
                </a:solidFill>
                <a:latin typeface="LANTX Light" pitchFamily="50" charset="-78"/>
                <a:cs typeface="LANTX Light" pitchFamily="50" charset="-78"/>
              </a:rPr>
              <a:t>كورنثوس</a:t>
            </a:r>
            <a:r>
              <a:rPr lang="ar-SY" sz="1800" dirty="0">
                <a:solidFill>
                  <a:schemeClr val="bg1"/>
                </a:solidFill>
                <a:latin typeface="LANTX Light" pitchFamily="50" charset="-78"/>
                <a:cs typeface="LANTX Light" pitchFamily="50" charset="-78"/>
              </a:rPr>
              <a:t> :</a:t>
            </a:r>
          </a:p>
          <a:p>
            <a:pPr algn="ctr" rtl="1"/>
            <a:endParaRPr lang="ar-SY" sz="1800" dirty="0">
              <a:solidFill>
                <a:schemeClr val="bg1"/>
              </a:solidFill>
              <a:latin typeface="LANTX Light" pitchFamily="50" charset="-78"/>
              <a:cs typeface="DecoType Naskh Extensions" panose="02010400000000000000" pitchFamily="2" charset="-78"/>
            </a:endParaRPr>
          </a:p>
          <a:p>
            <a:pPr algn="ctr" rtl="1"/>
            <a:r>
              <a:rPr lang="ar-SY" sz="1800" dirty="0">
                <a:solidFill>
                  <a:schemeClr val="bg1"/>
                </a:solidFill>
                <a:latin typeface="LANTX Light" pitchFamily="50" charset="-78"/>
                <a:cs typeface="DecoType Naskh Extensions" panose="02010400000000000000" pitchFamily="2" charset="-78"/>
              </a:rPr>
              <a:t>"وإِنْ أَطعَمْتُ كُلَّ أموالِي وإِنْ سَلِمْتُ جَسَدِي حَتَّى أَحتَرِق ولَكِن لَيسَ لِي مَحَبَّة فلَا أَنتفَع شَيئاً."</a:t>
            </a:r>
          </a:p>
          <a:p>
            <a:pPr algn="ctr" rtl="1"/>
            <a:endParaRPr lang="ar-SY" sz="1800" dirty="0">
              <a:solidFill>
                <a:schemeClr val="bg1"/>
              </a:solidFill>
              <a:latin typeface="LANTX Light" pitchFamily="50" charset="-78"/>
              <a:cs typeface="DecoType Naskh Extensions" panose="02010400000000000000" pitchFamily="2" charset="-78"/>
            </a:endParaRPr>
          </a:p>
          <a:p>
            <a:pPr rtl="1"/>
            <a:r>
              <a:rPr lang="ar-SY" sz="1800" dirty="0">
                <a:solidFill>
                  <a:schemeClr val="bg1"/>
                </a:solidFill>
                <a:latin typeface="LANTX Light" pitchFamily="50" charset="-78"/>
                <a:cs typeface="DecoType Naskh Extensions" panose="02010400000000000000" pitchFamily="2" charset="-78"/>
              </a:rPr>
              <a:t>1 </a:t>
            </a:r>
            <a:r>
              <a:rPr lang="ar-SY" sz="1800" dirty="0" err="1">
                <a:solidFill>
                  <a:schemeClr val="bg1"/>
                </a:solidFill>
                <a:latin typeface="LANTX Light" pitchFamily="50" charset="-78"/>
                <a:cs typeface="DecoType Naskh Extensions" panose="02010400000000000000" pitchFamily="2" charset="-78"/>
              </a:rPr>
              <a:t>كورنثوس</a:t>
            </a:r>
            <a:r>
              <a:rPr lang="ar-SY" sz="1800" dirty="0">
                <a:solidFill>
                  <a:schemeClr val="bg1"/>
                </a:solidFill>
                <a:latin typeface="LANTX Light" pitchFamily="50" charset="-78"/>
                <a:cs typeface="DecoType Naskh Extensions" panose="02010400000000000000" pitchFamily="2" charset="-78"/>
              </a:rPr>
              <a:t> 3 :13 </a:t>
            </a:r>
          </a:p>
        </p:txBody>
      </p:sp>
      <p:sp>
        <p:nvSpPr>
          <p:cNvPr id="27" name="TextBox 26">
            <a:extLst>
              <a:ext uri="{FF2B5EF4-FFF2-40B4-BE49-F238E27FC236}">
                <a16:creationId xmlns:a16="http://schemas.microsoft.com/office/drawing/2014/main" id="{47B04D08-BF5D-4404-A927-1D71D3889562}"/>
              </a:ext>
            </a:extLst>
          </p:cNvPr>
          <p:cNvSpPr txBox="1"/>
          <p:nvPr/>
        </p:nvSpPr>
        <p:spPr>
          <a:xfrm rot="5400000">
            <a:off x="-236679" y="3246348"/>
            <a:ext cx="2638370"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مسيرة التحول</a:t>
            </a:r>
            <a:endParaRPr lang="en-US" dirty="0">
              <a:solidFill>
                <a:schemeClr val="bg1"/>
              </a:solidFill>
              <a:latin typeface="LANTX" pitchFamily="50" charset="-78"/>
              <a:cs typeface="LANTX" pitchFamily="50" charset="-78"/>
            </a:endParaRPr>
          </a:p>
        </p:txBody>
      </p:sp>
      <p:sp>
        <p:nvSpPr>
          <p:cNvPr id="28" name="TextBox 27">
            <a:extLst>
              <a:ext uri="{FF2B5EF4-FFF2-40B4-BE49-F238E27FC236}">
                <a16:creationId xmlns:a16="http://schemas.microsoft.com/office/drawing/2014/main" id="{E2DEE0BB-6568-4092-AE04-24ED9D94608F}"/>
              </a:ext>
            </a:extLst>
          </p:cNvPr>
          <p:cNvSpPr txBox="1"/>
          <p:nvPr/>
        </p:nvSpPr>
        <p:spPr>
          <a:xfrm rot="5400000">
            <a:off x="-574992" y="3246348"/>
            <a:ext cx="2638370"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محبة الأعداء والعفة</a:t>
            </a:r>
            <a:endParaRPr lang="en-US" dirty="0">
              <a:solidFill>
                <a:schemeClr val="bg1"/>
              </a:solidFill>
              <a:latin typeface="LANTX" pitchFamily="50" charset="-78"/>
              <a:cs typeface="LANTX" pitchFamily="50" charset="-78"/>
            </a:endParaRPr>
          </a:p>
        </p:txBody>
      </p:sp>
    </p:spTree>
    <p:extLst>
      <p:ext uri="{BB962C8B-B14F-4D97-AF65-F5344CB8AC3E}">
        <p14:creationId xmlns:p14="http://schemas.microsoft.com/office/powerpoint/2010/main" val="203801057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right)">
                                      <p:cBhvr>
                                        <p:cTn id="7" dur="500"/>
                                        <p:tgtEl>
                                          <p:spTgt spid="20"/>
                                        </p:tgtEl>
                                      </p:cBhvr>
                                    </p:animEffect>
                                  </p:childTnLst>
                                </p:cTn>
                              </p:par>
                            </p:childTnLst>
                          </p:cTn>
                        </p:par>
                        <p:par>
                          <p:cTn id="8" fill="hold">
                            <p:stCondLst>
                              <p:cond delay="500"/>
                            </p:stCondLst>
                            <p:childTnLst>
                              <p:par>
                                <p:cTn id="9" presetID="22" presetClass="entr" presetSubtype="2" fill="hold" grpId="0"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wipe(right)">
                                      <p:cBhvr>
                                        <p:cTn id="11" dur="500"/>
                                        <p:tgtEl>
                                          <p:spTgt spid="15"/>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2" fill="hold" nodeType="clickEffect">
                                  <p:stCondLst>
                                    <p:cond delay="0"/>
                                  </p:stCondLst>
                                  <p:childTnLst>
                                    <p:set>
                                      <p:cBhvr>
                                        <p:cTn id="15" dur="1" fill="hold">
                                          <p:stCondLst>
                                            <p:cond delay="0"/>
                                          </p:stCondLst>
                                        </p:cTn>
                                        <p:tgtEl>
                                          <p:spTgt spid="22">
                                            <p:txEl>
                                              <p:pRg st="0" end="0"/>
                                            </p:txEl>
                                          </p:spTgt>
                                        </p:tgtEl>
                                        <p:attrNameLst>
                                          <p:attrName>style.visibility</p:attrName>
                                        </p:attrNameLst>
                                      </p:cBhvr>
                                      <p:to>
                                        <p:strVal val="visible"/>
                                      </p:to>
                                    </p:set>
                                    <p:animEffect transition="in" filter="wipe(right)">
                                      <p:cBhvr>
                                        <p:cTn id="16" dur="500"/>
                                        <p:tgtEl>
                                          <p:spTgt spid="22">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2" fill="hold" nodeType="clickEffect">
                                  <p:stCondLst>
                                    <p:cond delay="0"/>
                                  </p:stCondLst>
                                  <p:childTnLst>
                                    <p:set>
                                      <p:cBhvr>
                                        <p:cTn id="20" dur="1" fill="hold">
                                          <p:stCondLst>
                                            <p:cond delay="0"/>
                                          </p:stCondLst>
                                        </p:cTn>
                                        <p:tgtEl>
                                          <p:spTgt spid="22">
                                            <p:txEl>
                                              <p:pRg st="2" end="2"/>
                                            </p:txEl>
                                          </p:spTgt>
                                        </p:tgtEl>
                                        <p:attrNameLst>
                                          <p:attrName>style.visibility</p:attrName>
                                        </p:attrNameLst>
                                      </p:cBhvr>
                                      <p:to>
                                        <p:strVal val="visible"/>
                                      </p:to>
                                    </p:set>
                                    <p:animEffect transition="in" filter="wipe(right)">
                                      <p:cBhvr>
                                        <p:cTn id="21" dur="500"/>
                                        <p:tgtEl>
                                          <p:spTgt spid="22">
                                            <p:txEl>
                                              <p:pRg st="2" end="2"/>
                                            </p:txEl>
                                          </p:spTgt>
                                        </p:tgtEl>
                                      </p:cBhvr>
                                    </p:animEffect>
                                  </p:childTnLst>
                                </p:cTn>
                              </p:par>
                            </p:childTnLst>
                          </p:cTn>
                        </p:par>
                        <p:par>
                          <p:cTn id="22" fill="hold">
                            <p:stCondLst>
                              <p:cond delay="500"/>
                            </p:stCondLst>
                            <p:childTnLst>
                              <p:par>
                                <p:cTn id="23" presetID="22" presetClass="entr" presetSubtype="2" fill="hold" nodeType="afterEffect">
                                  <p:stCondLst>
                                    <p:cond delay="0"/>
                                  </p:stCondLst>
                                  <p:childTnLst>
                                    <p:set>
                                      <p:cBhvr>
                                        <p:cTn id="24" dur="1" fill="hold">
                                          <p:stCondLst>
                                            <p:cond delay="0"/>
                                          </p:stCondLst>
                                        </p:cTn>
                                        <p:tgtEl>
                                          <p:spTgt spid="22">
                                            <p:txEl>
                                              <p:pRg st="4" end="4"/>
                                            </p:txEl>
                                          </p:spTgt>
                                        </p:tgtEl>
                                        <p:attrNameLst>
                                          <p:attrName>style.visibility</p:attrName>
                                        </p:attrNameLst>
                                      </p:cBhvr>
                                      <p:to>
                                        <p:strVal val="visible"/>
                                      </p:to>
                                    </p:set>
                                    <p:animEffect transition="in" filter="wipe(right)">
                                      <p:cBhvr>
                                        <p:cTn id="25" dur="500"/>
                                        <p:tgtEl>
                                          <p:spTgt spid="22">
                                            <p:txEl>
                                              <p:pRg st="4" end="4"/>
                                            </p:txEl>
                                          </p:spTgt>
                                        </p:tgtEl>
                                      </p:cBhvr>
                                    </p:animEffect>
                                  </p:childTnLst>
                                </p:cTn>
                              </p:par>
                            </p:childTnLst>
                          </p:cTn>
                        </p:par>
                        <p:par>
                          <p:cTn id="26" fill="hold">
                            <p:stCondLst>
                              <p:cond delay="1000"/>
                            </p:stCondLst>
                            <p:childTnLst>
                              <p:par>
                                <p:cTn id="27" presetID="22" presetClass="entr" presetSubtype="2" fill="hold" nodeType="afterEffect">
                                  <p:stCondLst>
                                    <p:cond delay="0"/>
                                  </p:stCondLst>
                                  <p:childTnLst>
                                    <p:set>
                                      <p:cBhvr>
                                        <p:cTn id="28" dur="1" fill="hold">
                                          <p:stCondLst>
                                            <p:cond delay="0"/>
                                          </p:stCondLst>
                                        </p:cTn>
                                        <p:tgtEl>
                                          <p:spTgt spid="22">
                                            <p:txEl>
                                              <p:pRg st="5" end="5"/>
                                            </p:txEl>
                                          </p:spTgt>
                                        </p:tgtEl>
                                        <p:attrNameLst>
                                          <p:attrName>style.visibility</p:attrName>
                                        </p:attrNameLst>
                                      </p:cBhvr>
                                      <p:to>
                                        <p:strVal val="visible"/>
                                      </p:to>
                                    </p:set>
                                    <p:animEffect transition="in" filter="wipe(right)">
                                      <p:cBhvr>
                                        <p:cTn id="29" dur="500"/>
                                        <p:tgtEl>
                                          <p:spTgt spid="22">
                                            <p:txEl>
                                              <p:pRg st="5" end="5"/>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2" fill="hold" nodeType="clickEffect">
                                  <p:stCondLst>
                                    <p:cond delay="0"/>
                                  </p:stCondLst>
                                  <p:childTnLst>
                                    <p:set>
                                      <p:cBhvr>
                                        <p:cTn id="33" dur="1" fill="hold">
                                          <p:stCondLst>
                                            <p:cond delay="0"/>
                                          </p:stCondLst>
                                        </p:cTn>
                                        <p:tgtEl>
                                          <p:spTgt spid="24">
                                            <p:txEl>
                                              <p:pRg st="0" end="0"/>
                                            </p:txEl>
                                          </p:spTgt>
                                        </p:tgtEl>
                                        <p:attrNameLst>
                                          <p:attrName>style.visibility</p:attrName>
                                        </p:attrNameLst>
                                      </p:cBhvr>
                                      <p:to>
                                        <p:strVal val="visible"/>
                                      </p:to>
                                    </p:set>
                                    <p:animEffect transition="in" filter="wipe(right)">
                                      <p:cBhvr>
                                        <p:cTn id="34" dur="500"/>
                                        <p:tgtEl>
                                          <p:spTgt spid="24">
                                            <p:txEl>
                                              <p:pRg st="0" end="0"/>
                                            </p:txEl>
                                          </p:spTgt>
                                        </p:tgtEl>
                                      </p:cBhvr>
                                    </p:animEffect>
                                  </p:childTnLst>
                                </p:cTn>
                              </p:par>
                            </p:childTnLst>
                          </p:cTn>
                        </p:par>
                        <p:par>
                          <p:cTn id="35" fill="hold">
                            <p:stCondLst>
                              <p:cond delay="500"/>
                            </p:stCondLst>
                            <p:childTnLst>
                              <p:par>
                                <p:cTn id="36" presetID="22" presetClass="entr" presetSubtype="2" fill="hold" nodeType="afterEffect">
                                  <p:stCondLst>
                                    <p:cond delay="0"/>
                                  </p:stCondLst>
                                  <p:childTnLst>
                                    <p:set>
                                      <p:cBhvr>
                                        <p:cTn id="37" dur="1" fill="hold">
                                          <p:stCondLst>
                                            <p:cond delay="0"/>
                                          </p:stCondLst>
                                        </p:cTn>
                                        <p:tgtEl>
                                          <p:spTgt spid="24">
                                            <p:txEl>
                                              <p:pRg st="2" end="2"/>
                                            </p:txEl>
                                          </p:spTgt>
                                        </p:tgtEl>
                                        <p:attrNameLst>
                                          <p:attrName>style.visibility</p:attrName>
                                        </p:attrNameLst>
                                      </p:cBhvr>
                                      <p:to>
                                        <p:strVal val="visible"/>
                                      </p:to>
                                    </p:set>
                                    <p:animEffect transition="in" filter="wipe(right)">
                                      <p:cBhvr>
                                        <p:cTn id="38" dur="500"/>
                                        <p:tgtEl>
                                          <p:spTgt spid="24">
                                            <p:txEl>
                                              <p:pRg st="2" end="2"/>
                                            </p:txEl>
                                          </p:spTgt>
                                        </p:tgtEl>
                                      </p:cBhvr>
                                    </p:animEffect>
                                  </p:childTnLst>
                                </p:cTn>
                              </p:par>
                            </p:childTnLst>
                          </p:cTn>
                        </p:par>
                        <p:par>
                          <p:cTn id="39" fill="hold">
                            <p:stCondLst>
                              <p:cond delay="1000"/>
                            </p:stCondLst>
                            <p:childTnLst>
                              <p:par>
                                <p:cTn id="40" presetID="22" presetClass="entr" presetSubtype="2" fill="hold" nodeType="afterEffect">
                                  <p:stCondLst>
                                    <p:cond delay="0"/>
                                  </p:stCondLst>
                                  <p:childTnLst>
                                    <p:set>
                                      <p:cBhvr>
                                        <p:cTn id="41" dur="1" fill="hold">
                                          <p:stCondLst>
                                            <p:cond delay="0"/>
                                          </p:stCondLst>
                                        </p:cTn>
                                        <p:tgtEl>
                                          <p:spTgt spid="24">
                                            <p:txEl>
                                              <p:pRg st="4" end="4"/>
                                            </p:txEl>
                                          </p:spTgt>
                                        </p:tgtEl>
                                        <p:attrNameLst>
                                          <p:attrName>style.visibility</p:attrName>
                                        </p:attrNameLst>
                                      </p:cBhvr>
                                      <p:to>
                                        <p:strVal val="visible"/>
                                      </p:to>
                                    </p:set>
                                    <p:animEffect transition="in" filter="wipe(right)">
                                      <p:cBhvr>
                                        <p:cTn id="42" dur="500"/>
                                        <p:tgtEl>
                                          <p:spTgt spid="2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40E83867-6BD1-4BCF-B106-7B800850CE4B}"/>
              </a:ext>
            </a:extLst>
          </p:cNvPr>
          <p:cNvSpPr/>
          <p:nvPr/>
        </p:nvSpPr>
        <p:spPr>
          <a:xfrm>
            <a:off x="-4141304" y="0"/>
            <a:ext cx="16333304" cy="6857999"/>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Rounded Corners 4">
            <a:extLst>
              <a:ext uri="{FF2B5EF4-FFF2-40B4-BE49-F238E27FC236}">
                <a16:creationId xmlns:a16="http://schemas.microsoft.com/office/drawing/2014/main" id="{3B5EDC6D-EC02-450C-AF56-D6D5AF12AC13}"/>
              </a:ext>
            </a:extLst>
          </p:cNvPr>
          <p:cNvSpPr/>
          <p:nvPr/>
        </p:nvSpPr>
        <p:spPr>
          <a:xfrm>
            <a:off x="-3761961" y="383265"/>
            <a:ext cx="15353796" cy="606802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Rounded Corners 5">
            <a:extLst>
              <a:ext uri="{FF2B5EF4-FFF2-40B4-BE49-F238E27FC236}">
                <a16:creationId xmlns:a16="http://schemas.microsoft.com/office/drawing/2014/main" id="{0E3A5469-C813-4771-A490-E5DE8EB84A2B}"/>
              </a:ext>
            </a:extLst>
          </p:cNvPr>
          <p:cNvSpPr/>
          <p:nvPr/>
        </p:nvSpPr>
        <p:spPr>
          <a:xfrm>
            <a:off x="-3309731" y="875705"/>
            <a:ext cx="14523315" cy="5126251"/>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1" eaLnBrk="1" latinLnBrk="0" hangingPunct="1"/>
            <a:endParaRPr lang="en-US" dirty="0"/>
          </a:p>
        </p:txBody>
      </p:sp>
      <p:sp>
        <p:nvSpPr>
          <p:cNvPr id="7" name="Rectangle: Rounded Corners 6">
            <a:extLst>
              <a:ext uri="{FF2B5EF4-FFF2-40B4-BE49-F238E27FC236}">
                <a16:creationId xmlns:a16="http://schemas.microsoft.com/office/drawing/2014/main" id="{6A57194F-8416-4E53-BF01-07014AF5C13C}"/>
              </a:ext>
            </a:extLst>
          </p:cNvPr>
          <p:cNvSpPr/>
          <p:nvPr/>
        </p:nvSpPr>
        <p:spPr>
          <a:xfrm>
            <a:off x="-2918791" y="1250755"/>
            <a:ext cx="4167808" cy="4339719"/>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81E8140B-4A90-427A-A088-2A71B25F4B92}"/>
              </a:ext>
            </a:extLst>
          </p:cNvPr>
          <p:cNvSpPr/>
          <p:nvPr/>
        </p:nvSpPr>
        <p:spPr>
          <a:xfrm>
            <a:off x="-2577548" y="1607446"/>
            <a:ext cx="3485322" cy="362908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Rounded Corners 8">
            <a:extLst>
              <a:ext uri="{FF2B5EF4-FFF2-40B4-BE49-F238E27FC236}">
                <a16:creationId xmlns:a16="http://schemas.microsoft.com/office/drawing/2014/main" id="{486BF76F-838D-48B2-9421-89BE8A5C530D}"/>
              </a:ext>
            </a:extLst>
          </p:cNvPr>
          <p:cNvSpPr/>
          <p:nvPr/>
        </p:nvSpPr>
        <p:spPr>
          <a:xfrm>
            <a:off x="-2231750" y="1968899"/>
            <a:ext cx="2793725" cy="2908959"/>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050B29DD-B598-487A-90DB-C756A831E3D4}"/>
              </a:ext>
            </a:extLst>
          </p:cNvPr>
          <p:cNvSpPr txBox="1"/>
          <p:nvPr/>
        </p:nvSpPr>
        <p:spPr>
          <a:xfrm>
            <a:off x="10147300" y="13933"/>
            <a:ext cx="2044700" cy="369332"/>
          </a:xfrm>
          <a:prstGeom prst="rect">
            <a:avLst/>
          </a:prstGeom>
          <a:noFill/>
        </p:spPr>
        <p:txBody>
          <a:bodyPr wrap="square" rtlCol="0">
            <a:spAutoFit/>
          </a:bodyPr>
          <a:lstStyle/>
          <a:p>
            <a:pPr algn="ctr" rtl="1"/>
            <a:r>
              <a:rPr lang="ar-SY" dirty="0">
                <a:solidFill>
                  <a:srgbClr val="385723"/>
                </a:solidFill>
                <a:latin typeface="LANTX" pitchFamily="50" charset="-78"/>
                <a:cs typeface="LANTX" pitchFamily="50" charset="-78"/>
              </a:rPr>
              <a:t>كـــــــــــــ</a:t>
            </a:r>
            <a:r>
              <a:rPr lang="ar-SY" dirty="0">
                <a:solidFill>
                  <a:schemeClr val="bg1"/>
                </a:solidFill>
                <a:latin typeface="LANTX" pitchFamily="50" charset="-78"/>
                <a:cs typeface="LANTX" pitchFamily="50" charset="-78"/>
              </a:rPr>
              <a:t>ـيف نعيش إنجيلياً</a:t>
            </a:r>
          </a:p>
        </p:txBody>
      </p:sp>
      <p:sp>
        <p:nvSpPr>
          <p:cNvPr id="10" name="TextBox 9">
            <a:extLst>
              <a:ext uri="{FF2B5EF4-FFF2-40B4-BE49-F238E27FC236}">
                <a16:creationId xmlns:a16="http://schemas.microsoft.com/office/drawing/2014/main" id="{E96F84E5-4B3B-4C3D-BE8F-BA45BBFCDA39}"/>
              </a:ext>
            </a:extLst>
          </p:cNvPr>
          <p:cNvSpPr txBox="1"/>
          <p:nvPr/>
        </p:nvSpPr>
        <p:spPr>
          <a:xfrm>
            <a:off x="9906000" y="6488668"/>
            <a:ext cx="2286000" cy="369332"/>
          </a:xfrm>
          <a:prstGeom prst="rect">
            <a:avLst/>
          </a:prstGeom>
          <a:noFill/>
        </p:spPr>
        <p:txBody>
          <a:bodyPr wrap="square">
            <a:spAutoFit/>
          </a:bodyPr>
          <a:lstStyle/>
          <a:p>
            <a:pPr algn="r" rtl="1"/>
            <a:r>
              <a:rPr lang="ar-SY" dirty="0">
                <a:solidFill>
                  <a:srgbClr val="385723"/>
                </a:solidFill>
                <a:latin typeface="LANTX" pitchFamily="50" charset="-78"/>
                <a:cs typeface="LANTX" pitchFamily="50" charset="-78"/>
              </a:rPr>
              <a:t>الــــــــــــــــ</a:t>
            </a:r>
            <a:r>
              <a:rPr lang="ar-SY" dirty="0">
                <a:solidFill>
                  <a:schemeClr val="bg1"/>
                </a:solidFill>
                <a:latin typeface="LANTX" pitchFamily="50" charset="-78"/>
                <a:cs typeface="LANTX" pitchFamily="50" charset="-78"/>
              </a:rPr>
              <a:t>أخ كوستي بندلي</a:t>
            </a:r>
            <a:endParaRPr lang="en-US" dirty="0">
              <a:solidFill>
                <a:schemeClr val="bg1"/>
              </a:solidFill>
              <a:latin typeface="LANTX" pitchFamily="50" charset="-78"/>
              <a:cs typeface="LANTX" pitchFamily="50" charset="-78"/>
            </a:endParaRPr>
          </a:p>
        </p:txBody>
      </p:sp>
      <p:sp>
        <p:nvSpPr>
          <p:cNvPr id="11" name="TextBox 10">
            <a:extLst>
              <a:ext uri="{FF2B5EF4-FFF2-40B4-BE49-F238E27FC236}">
                <a16:creationId xmlns:a16="http://schemas.microsoft.com/office/drawing/2014/main" id="{F1ED0043-BF54-45D7-9FEE-F416AA4A8CCF}"/>
              </a:ext>
            </a:extLst>
          </p:cNvPr>
          <p:cNvSpPr txBox="1"/>
          <p:nvPr/>
        </p:nvSpPr>
        <p:spPr>
          <a:xfrm rot="5400000">
            <a:off x="9606642" y="3235948"/>
            <a:ext cx="4339719" cy="369332"/>
          </a:xfrm>
          <a:prstGeom prst="rect">
            <a:avLst/>
          </a:prstGeom>
          <a:noFill/>
        </p:spPr>
        <p:txBody>
          <a:bodyPr wrap="square" rtlCol="0">
            <a:spAutoFit/>
          </a:bodyPr>
          <a:lstStyle/>
          <a:p>
            <a:pPr algn="ctr" rtl="1"/>
            <a:r>
              <a:rPr lang="ar-SY" dirty="0">
                <a:solidFill>
                  <a:schemeClr val="bg1"/>
                </a:solidFill>
                <a:latin typeface="LANTX" pitchFamily="50" charset="-78"/>
                <a:cs typeface="LANTX" pitchFamily="50" charset="-78"/>
              </a:rPr>
              <a:t>المحاور الأساسية</a:t>
            </a:r>
            <a:endParaRPr lang="en-US" dirty="0">
              <a:solidFill>
                <a:schemeClr val="bg1"/>
              </a:solidFill>
              <a:latin typeface="LANTX" pitchFamily="50" charset="-78"/>
              <a:cs typeface="LANTX" pitchFamily="50" charset="-78"/>
            </a:endParaRPr>
          </a:p>
        </p:txBody>
      </p:sp>
      <p:sp>
        <p:nvSpPr>
          <p:cNvPr id="12" name="TextBox 11">
            <a:extLst>
              <a:ext uri="{FF2B5EF4-FFF2-40B4-BE49-F238E27FC236}">
                <a16:creationId xmlns:a16="http://schemas.microsoft.com/office/drawing/2014/main" id="{1BAD33EC-9D32-4C7E-8E09-3C31C09E9FCE}"/>
              </a:ext>
            </a:extLst>
          </p:cNvPr>
          <p:cNvSpPr txBox="1"/>
          <p:nvPr/>
        </p:nvSpPr>
        <p:spPr>
          <a:xfrm rot="5400000">
            <a:off x="8364241" y="3244386"/>
            <a:ext cx="6068020" cy="369332"/>
          </a:xfrm>
          <a:prstGeom prst="rect">
            <a:avLst/>
          </a:prstGeom>
          <a:noFill/>
        </p:spPr>
        <p:txBody>
          <a:bodyPr wrap="square" rtlCol="0">
            <a:spAutoFit/>
          </a:bodyPr>
          <a:lstStyle/>
          <a:p>
            <a:pPr algn="ctr" rtl="1"/>
            <a:r>
              <a:rPr lang="ar-SY" dirty="0">
                <a:solidFill>
                  <a:schemeClr val="bg1"/>
                </a:solidFill>
                <a:latin typeface="LANTX" pitchFamily="50" charset="-78"/>
                <a:cs typeface="LANTX" pitchFamily="50" charset="-78"/>
              </a:rPr>
              <a:t>المفاهيم الخاطئة والواقع</a:t>
            </a:r>
            <a:endParaRPr lang="en-US" dirty="0">
              <a:solidFill>
                <a:schemeClr val="bg1"/>
              </a:solidFill>
              <a:latin typeface="LANTX" pitchFamily="50" charset="-78"/>
              <a:cs typeface="LANTX" pitchFamily="50" charset="-78"/>
            </a:endParaRPr>
          </a:p>
        </p:txBody>
      </p:sp>
      <p:sp>
        <p:nvSpPr>
          <p:cNvPr id="13" name="TextBox 12">
            <a:extLst>
              <a:ext uri="{FF2B5EF4-FFF2-40B4-BE49-F238E27FC236}">
                <a16:creationId xmlns:a16="http://schemas.microsoft.com/office/drawing/2014/main" id="{BECD71A9-3905-4633-B116-64FB9A66EC1F}"/>
              </a:ext>
            </a:extLst>
          </p:cNvPr>
          <p:cNvSpPr txBox="1"/>
          <p:nvPr/>
        </p:nvSpPr>
        <p:spPr>
          <a:xfrm>
            <a:off x="907773" y="2867386"/>
            <a:ext cx="5147186" cy="646331"/>
          </a:xfrm>
          <a:prstGeom prst="rect">
            <a:avLst/>
          </a:prstGeom>
          <a:noFill/>
        </p:spPr>
        <p:txBody>
          <a:bodyPr wrap="square">
            <a:spAutoFit/>
          </a:bodyPr>
          <a:lstStyle/>
          <a:p>
            <a:pPr algn="r"/>
            <a:endParaRPr lang="ar-SY" sz="1800" dirty="0">
              <a:solidFill>
                <a:schemeClr val="bg1"/>
              </a:solidFill>
              <a:latin typeface="LANTX Light" pitchFamily="50" charset="-78"/>
              <a:cs typeface="LANTX Light" pitchFamily="50" charset="-78"/>
            </a:endParaRPr>
          </a:p>
          <a:p>
            <a:pPr algn="r"/>
            <a:endParaRPr lang="ar-SY" sz="1800" dirty="0">
              <a:solidFill>
                <a:schemeClr val="bg1"/>
              </a:solidFill>
              <a:latin typeface="LANTX Light" pitchFamily="50" charset="-78"/>
              <a:cs typeface="LANTX Light" pitchFamily="50" charset="-78"/>
            </a:endParaRPr>
          </a:p>
        </p:txBody>
      </p:sp>
      <p:sp>
        <p:nvSpPr>
          <p:cNvPr id="16" name="TextBox 15">
            <a:extLst>
              <a:ext uri="{FF2B5EF4-FFF2-40B4-BE49-F238E27FC236}">
                <a16:creationId xmlns:a16="http://schemas.microsoft.com/office/drawing/2014/main" id="{5E1016EC-1802-484B-ACA0-0C2871A4BBA2}"/>
              </a:ext>
            </a:extLst>
          </p:cNvPr>
          <p:cNvSpPr txBox="1"/>
          <p:nvPr/>
        </p:nvSpPr>
        <p:spPr>
          <a:xfrm rot="5400000">
            <a:off x="8532373" y="3023838"/>
            <a:ext cx="4529562" cy="830997"/>
          </a:xfrm>
          <a:prstGeom prst="rect">
            <a:avLst/>
          </a:prstGeom>
          <a:noFill/>
        </p:spPr>
        <p:txBody>
          <a:bodyPr wrap="square" rtlCol="0">
            <a:spAutoFit/>
          </a:bodyPr>
          <a:lstStyle/>
          <a:p>
            <a:pPr algn="ctr"/>
            <a:r>
              <a:rPr lang="ar-SY" sz="4800" dirty="0">
                <a:solidFill>
                  <a:schemeClr val="bg1"/>
                </a:solidFill>
                <a:latin typeface="LANTX" pitchFamily="50" charset="-78"/>
                <a:cs typeface="LANTX" pitchFamily="50" charset="-78"/>
              </a:rPr>
              <a:t>السلوك الإنجيلي</a:t>
            </a:r>
            <a:endParaRPr lang="en-US" sz="4800" dirty="0">
              <a:solidFill>
                <a:schemeClr val="bg1"/>
              </a:solidFill>
              <a:latin typeface="LANTX" pitchFamily="50" charset="-78"/>
              <a:cs typeface="LANTX" pitchFamily="50" charset="-78"/>
            </a:endParaRPr>
          </a:p>
        </p:txBody>
      </p:sp>
      <p:sp>
        <p:nvSpPr>
          <p:cNvPr id="18" name="TextBox 17">
            <a:extLst>
              <a:ext uri="{FF2B5EF4-FFF2-40B4-BE49-F238E27FC236}">
                <a16:creationId xmlns:a16="http://schemas.microsoft.com/office/drawing/2014/main" id="{78AAAEBF-A917-4DFD-BD04-D12B793BB407}"/>
              </a:ext>
            </a:extLst>
          </p:cNvPr>
          <p:cNvSpPr txBox="1"/>
          <p:nvPr/>
        </p:nvSpPr>
        <p:spPr>
          <a:xfrm>
            <a:off x="-4802661" y="3552475"/>
            <a:ext cx="8186056" cy="369332"/>
          </a:xfrm>
          <a:prstGeom prst="rect">
            <a:avLst/>
          </a:prstGeom>
          <a:noFill/>
        </p:spPr>
        <p:txBody>
          <a:bodyPr wrap="square">
            <a:spAutoFit/>
          </a:bodyPr>
          <a:lstStyle/>
          <a:p>
            <a:pPr algn="ctr"/>
            <a:endParaRPr lang="ar-SY" sz="1800" dirty="0">
              <a:cs typeface="DecoType Thuluth" panose="02010000000000000000" pitchFamily="2" charset="-78"/>
            </a:endParaRPr>
          </a:p>
        </p:txBody>
      </p:sp>
      <p:sp>
        <p:nvSpPr>
          <p:cNvPr id="20" name="TextBox 19">
            <a:extLst>
              <a:ext uri="{FF2B5EF4-FFF2-40B4-BE49-F238E27FC236}">
                <a16:creationId xmlns:a16="http://schemas.microsoft.com/office/drawing/2014/main" id="{D3A4E7B8-1A02-4467-9E8B-42AA5426BE7C}"/>
              </a:ext>
            </a:extLst>
          </p:cNvPr>
          <p:cNvSpPr txBox="1"/>
          <p:nvPr/>
        </p:nvSpPr>
        <p:spPr>
          <a:xfrm>
            <a:off x="7119257" y="952506"/>
            <a:ext cx="3267473" cy="369332"/>
          </a:xfrm>
          <a:prstGeom prst="rect">
            <a:avLst/>
          </a:prstGeom>
          <a:noFill/>
        </p:spPr>
        <p:txBody>
          <a:bodyPr wrap="square">
            <a:spAutoFit/>
          </a:bodyPr>
          <a:lstStyle/>
          <a:p>
            <a:pPr algn="r" rtl="1"/>
            <a:r>
              <a:rPr lang="ar-SY" dirty="0">
                <a:solidFill>
                  <a:schemeClr val="bg1"/>
                </a:solidFill>
                <a:latin typeface="LANTX Light" pitchFamily="50" charset="-78"/>
                <a:cs typeface="LANTX Light" pitchFamily="50" charset="-78"/>
              </a:rPr>
              <a:t>ولكل من يتساءل:</a:t>
            </a:r>
            <a:endParaRPr lang="en-US" dirty="0">
              <a:solidFill>
                <a:schemeClr val="bg1"/>
              </a:solidFill>
              <a:latin typeface="LANTX Light" pitchFamily="50" charset="-78"/>
              <a:cs typeface="LANTX Light" pitchFamily="50" charset="-78"/>
            </a:endParaRPr>
          </a:p>
        </p:txBody>
      </p:sp>
      <p:sp>
        <p:nvSpPr>
          <p:cNvPr id="15" name="Thought Bubble: Cloud 14">
            <a:extLst>
              <a:ext uri="{FF2B5EF4-FFF2-40B4-BE49-F238E27FC236}">
                <a16:creationId xmlns:a16="http://schemas.microsoft.com/office/drawing/2014/main" id="{BC5C1AA1-3D00-4DA3-B33C-55269D2299FD}"/>
              </a:ext>
            </a:extLst>
          </p:cNvPr>
          <p:cNvSpPr/>
          <p:nvPr/>
        </p:nvSpPr>
        <p:spPr>
          <a:xfrm>
            <a:off x="3887419" y="1119529"/>
            <a:ext cx="2372747" cy="1605530"/>
          </a:xfrm>
          <a:prstGeom prst="cloudCallout">
            <a:avLst>
              <a:gd name="adj1" fmla="val 87738"/>
              <a:gd name="adj2" fmla="val -47338"/>
            </a:avLst>
          </a:prstGeom>
          <a:noFill/>
          <a:ln w="38100">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400" dirty="0">
                <a:latin typeface="LANTX" pitchFamily="50" charset="-78"/>
                <a:cs typeface="LANTX" pitchFamily="50" charset="-78"/>
              </a:rPr>
              <a:t>" كيف يحدث هذا التحول؟"</a:t>
            </a:r>
          </a:p>
        </p:txBody>
      </p:sp>
      <p:sp>
        <p:nvSpPr>
          <p:cNvPr id="22" name="TextBox 21">
            <a:extLst>
              <a:ext uri="{FF2B5EF4-FFF2-40B4-BE49-F238E27FC236}">
                <a16:creationId xmlns:a16="http://schemas.microsoft.com/office/drawing/2014/main" id="{EB89374E-4E01-4CCD-A679-A26C789FB258}"/>
              </a:ext>
            </a:extLst>
          </p:cNvPr>
          <p:cNvSpPr txBox="1"/>
          <p:nvPr/>
        </p:nvSpPr>
        <p:spPr>
          <a:xfrm>
            <a:off x="2133601" y="2799897"/>
            <a:ext cx="8253130" cy="2954655"/>
          </a:xfrm>
          <a:prstGeom prst="rect">
            <a:avLst/>
          </a:prstGeom>
          <a:noFill/>
        </p:spPr>
        <p:txBody>
          <a:bodyPr wrap="square">
            <a:spAutoFit/>
          </a:bodyPr>
          <a:lstStyle/>
          <a:p>
            <a:pPr algn="r" rtl="1"/>
            <a:r>
              <a:rPr lang="ar-SY" dirty="0">
                <a:solidFill>
                  <a:schemeClr val="bg1"/>
                </a:solidFill>
                <a:latin typeface="LANTX Light" pitchFamily="50" charset="-78"/>
                <a:cs typeface="LANTX Light" pitchFamily="50" charset="-78"/>
              </a:rPr>
              <a:t>إنه ليس بقرار للالتزام ببعض الفرائض ، بل هو</a:t>
            </a:r>
            <a:endParaRPr lang="en-US" dirty="0">
              <a:solidFill>
                <a:schemeClr val="bg1"/>
              </a:solidFill>
              <a:latin typeface="LANTX Light" pitchFamily="50" charset="-78"/>
              <a:cs typeface="LANTX Light" pitchFamily="50" charset="-78"/>
            </a:endParaRPr>
          </a:p>
          <a:p>
            <a:pPr algn="l" rtl="1"/>
            <a:endParaRPr lang="ar-SY" sz="1000" dirty="0">
              <a:solidFill>
                <a:schemeClr val="bg1"/>
              </a:solidFill>
              <a:latin typeface="LANTX Light" pitchFamily="50" charset="-78"/>
              <a:cs typeface="LANTX Light" pitchFamily="50" charset="-78"/>
            </a:endParaRPr>
          </a:p>
          <a:p>
            <a:pPr algn="ctr" rtl="1"/>
            <a:r>
              <a:rPr lang="ar-SY" sz="2800" dirty="0">
                <a:solidFill>
                  <a:schemeClr val="bg1"/>
                </a:solidFill>
                <a:latin typeface="LANTX" pitchFamily="50" charset="-78"/>
                <a:cs typeface="LANTX" pitchFamily="50" charset="-78"/>
              </a:rPr>
              <a:t>خبرة واكتشاف.</a:t>
            </a:r>
          </a:p>
          <a:p>
            <a:pPr algn="l" rtl="1"/>
            <a:endParaRPr lang="ar-SY" sz="1000" dirty="0">
              <a:solidFill>
                <a:schemeClr val="bg1"/>
              </a:solidFill>
              <a:latin typeface="LANTX Light" pitchFamily="50" charset="-78"/>
              <a:cs typeface="LANTX Light" pitchFamily="50" charset="-78"/>
            </a:endParaRPr>
          </a:p>
          <a:p>
            <a:pPr algn="r" rtl="1"/>
            <a:r>
              <a:rPr lang="ar-SY" dirty="0">
                <a:solidFill>
                  <a:schemeClr val="bg1"/>
                </a:solidFill>
                <a:latin typeface="LANTX Light" pitchFamily="50" charset="-78"/>
                <a:cs typeface="LANTX Light" pitchFamily="50" charset="-78"/>
              </a:rPr>
              <a:t>ويحدث هذا التحوّل عندما يدرك الإنسان أن الله يحبّه، فيتحرر من أنانيّته ومخاوفه المقيِّدة له.</a:t>
            </a:r>
          </a:p>
          <a:p>
            <a:pPr algn="r" rtl="1"/>
            <a:r>
              <a:rPr lang="ar-SY" dirty="0">
                <a:solidFill>
                  <a:schemeClr val="bg1"/>
                </a:solidFill>
                <a:latin typeface="LANTX Light" pitchFamily="50" charset="-78"/>
                <a:cs typeface="LANTX Light" pitchFamily="50" charset="-78"/>
              </a:rPr>
              <a:t>يرى الشخص محبّة الله في المسيح ذاته، من خلال احترامه لحرية الإنسان ومشاركته آلام البشر، والأهم،                                                   </a:t>
            </a:r>
            <a:endParaRPr lang="en-US" dirty="0">
              <a:solidFill>
                <a:schemeClr val="bg1"/>
              </a:solidFill>
              <a:latin typeface="LANTX Light" pitchFamily="50" charset="-78"/>
              <a:cs typeface="LANTX Light" pitchFamily="50" charset="-78"/>
            </a:endParaRPr>
          </a:p>
          <a:p>
            <a:pPr algn="r" rtl="1"/>
            <a:endParaRPr lang="en-US" sz="1000" dirty="0">
              <a:solidFill>
                <a:schemeClr val="bg1"/>
              </a:solidFill>
              <a:latin typeface="LANTX" pitchFamily="50" charset="-78"/>
              <a:cs typeface="LANTX" pitchFamily="50" charset="-78"/>
            </a:endParaRPr>
          </a:p>
          <a:p>
            <a:pPr algn="ctr" rtl="1"/>
            <a:r>
              <a:rPr lang="ar-SY" sz="2800" dirty="0">
                <a:solidFill>
                  <a:schemeClr val="bg1"/>
                </a:solidFill>
                <a:latin typeface="LANTX" pitchFamily="50" charset="-78"/>
                <a:cs typeface="LANTX" pitchFamily="50" charset="-78"/>
              </a:rPr>
              <a:t>بانتصاره بالقيامة.</a:t>
            </a:r>
          </a:p>
          <a:p>
            <a:pPr algn="l" rtl="1"/>
            <a:endParaRPr lang="en-US" sz="1000" dirty="0">
              <a:solidFill>
                <a:schemeClr val="bg1"/>
              </a:solidFill>
              <a:latin typeface="LANTX Light" pitchFamily="50" charset="-78"/>
              <a:cs typeface="LANTX Light" pitchFamily="50" charset="-78"/>
            </a:endParaRPr>
          </a:p>
          <a:p>
            <a:pPr algn="r" rtl="1"/>
            <a:r>
              <a:rPr lang="ar-SY" dirty="0">
                <a:solidFill>
                  <a:schemeClr val="bg1"/>
                </a:solidFill>
                <a:latin typeface="LANTX Light" pitchFamily="50" charset="-78"/>
                <a:cs typeface="LANTX Light" pitchFamily="50" charset="-78"/>
              </a:rPr>
              <a:t>كما أن حضور المسيح  يُختبر في الصَّلاة، القدّاس الإلهيّ والإنجيل.</a:t>
            </a:r>
            <a:r>
              <a:rPr lang="en-US" dirty="0">
                <a:solidFill>
                  <a:schemeClr val="bg1"/>
                </a:solidFill>
                <a:latin typeface="LANTX Light" pitchFamily="50" charset="-78"/>
                <a:cs typeface="LANTX Light" pitchFamily="50" charset="-78"/>
              </a:rPr>
              <a:t> </a:t>
            </a:r>
            <a:r>
              <a:rPr lang="ar-SY" dirty="0">
                <a:solidFill>
                  <a:schemeClr val="bg1"/>
                </a:solidFill>
                <a:latin typeface="LANTX Light" pitchFamily="50" charset="-78"/>
                <a:cs typeface="LANTX Light" pitchFamily="50" charset="-78"/>
              </a:rPr>
              <a:t>وهي الخبرة التي تحوّل القلب العاديّ إلى قلب مسيحيّ مُحِب ليحوّل سلوك الإنسان إلى سلوك إنجيليّ.</a:t>
            </a:r>
          </a:p>
        </p:txBody>
      </p:sp>
      <p:sp>
        <p:nvSpPr>
          <p:cNvPr id="19" name="TextBox 18">
            <a:extLst>
              <a:ext uri="{FF2B5EF4-FFF2-40B4-BE49-F238E27FC236}">
                <a16:creationId xmlns:a16="http://schemas.microsoft.com/office/drawing/2014/main" id="{D1F2BC5E-BD0F-4D25-B517-AED21ACCC670}"/>
              </a:ext>
            </a:extLst>
          </p:cNvPr>
          <p:cNvSpPr txBox="1"/>
          <p:nvPr/>
        </p:nvSpPr>
        <p:spPr>
          <a:xfrm rot="5400000">
            <a:off x="-236679" y="3246348"/>
            <a:ext cx="2638370"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مسيرة التحول</a:t>
            </a:r>
            <a:endParaRPr lang="en-US" dirty="0">
              <a:solidFill>
                <a:schemeClr val="bg1"/>
              </a:solidFill>
              <a:latin typeface="LANTX" pitchFamily="50" charset="-78"/>
              <a:cs typeface="LANTX" pitchFamily="50" charset="-78"/>
            </a:endParaRPr>
          </a:p>
        </p:txBody>
      </p:sp>
      <p:sp>
        <p:nvSpPr>
          <p:cNvPr id="21" name="TextBox 20">
            <a:extLst>
              <a:ext uri="{FF2B5EF4-FFF2-40B4-BE49-F238E27FC236}">
                <a16:creationId xmlns:a16="http://schemas.microsoft.com/office/drawing/2014/main" id="{FF56A855-1C5D-46CC-A8BE-37CA2BA6DE43}"/>
              </a:ext>
            </a:extLst>
          </p:cNvPr>
          <p:cNvSpPr txBox="1"/>
          <p:nvPr/>
        </p:nvSpPr>
        <p:spPr>
          <a:xfrm rot="5400000">
            <a:off x="-574992" y="3246348"/>
            <a:ext cx="2638370"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محبة الأعداء والعفة</a:t>
            </a:r>
            <a:endParaRPr lang="en-US" dirty="0">
              <a:solidFill>
                <a:schemeClr val="bg1"/>
              </a:solidFill>
              <a:latin typeface="LANTX" pitchFamily="50" charset="-78"/>
              <a:cs typeface="LANTX" pitchFamily="50" charset="-78"/>
            </a:endParaRPr>
          </a:p>
        </p:txBody>
      </p:sp>
    </p:spTree>
    <p:extLst>
      <p:ext uri="{BB962C8B-B14F-4D97-AF65-F5344CB8AC3E}">
        <p14:creationId xmlns:p14="http://schemas.microsoft.com/office/powerpoint/2010/main" val="107811772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right)">
                                      <p:cBhvr>
                                        <p:cTn id="7" dur="500"/>
                                        <p:tgtEl>
                                          <p:spTgt spid="20"/>
                                        </p:tgtEl>
                                      </p:cBhvr>
                                    </p:animEffect>
                                  </p:childTnLst>
                                </p:cTn>
                              </p:par>
                            </p:childTnLst>
                          </p:cTn>
                        </p:par>
                        <p:par>
                          <p:cTn id="8" fill="hold">
                            <p:stCondLst>
                              <p:cond delay="500"/>
                            </p:stCondLst>
                            <p:childTnLst>
                              <p:par>
                                <p:cTn id="9" presetID="22" presetClass="entr" presetSubtype="2" fill="hold" grpId="0"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wipe(right)">
                                      <p:cBhvr>
                                        <p:cTn id="11" dur="500"/>
                                        <p:tgtEl>
                                          <p:spTgt spid="15"/>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2" fill="hold" nodeType="clickEffect">
                                  <p:stCondLst>
                                    <p:cond delay="0"/>
                                  </p:stCondLst>
                                  <p:childTnLst>
                                    <p:set>
                                      <p:cBhvr>
                                        <p:cTn id="15" dur="1" fill="hold">
                                          <p:stCondLst>
                                            <p:cond delay="0"/>
                                          </p:stCondLst>
                                        </p:cTn>
                                        <p:tgtEl>
                                          <p:spTgt spid="22">
                                            <p:txEl>
                                              <p:pRg st="0" end="0"/>
                                            </p:txEl>
                                          </p:spTgt>
                                        </p:tgtEl>
                                        <p:attrNameLst>
                                          <p:attrName>style.visibility</p:attrName>
                                        </p:attrNameLst>
                                      </p:cBhvr>
                                      <p:to>
                                        <p:strVal val="visible"/>
                                      </p:to>
                                    </p:set>
                                    <p:animEffect transition="in" filter="wipe(right)">
                                      <p:cBhvr>
                                        <p:cTn id="16" dur="500"/>
                                        <p:tgtEl>
                                          <p:spTgt spid="22">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2" fill="hold" nodeType="clickEffect">
                                  <p:stCondLst>
                                    <p:cond delay="0"/>
                                  </p:stCondLst>
                                  <p:childTnLst>
                                    <p:set>
                                      <p:cBhvr>
                                        <p:cTn id="20" dur="1" fill="hold">
                                          <p:stCondLst>
                                            <p:cond delay="0"/>
                                          </p:stCondLst>
                                        </p:cTn>
                                        <p:tgtEl>
                                          <p:spTgt spid="22">
                                            <p:txEl>
                                              <p:pRg st="2" end="2"/>
                                            </p:txEl>
                                          </p:spTgt>
                                        </p:tgtEl>
                                        <p:attrNameLst>
                                          <p:attrName>style.visibility</p:attrName>
                                        </p:attrNameLst>
                                      </p:cBhvr>
                                      <p:to>
                                        <p:strVal val="visible"/>
                                      </p:to>
                                    </p:set>
                                    <p:animEffect transition="in" filter="wipe(right)">
                                      <p:cBhvr>
                                        <p:cTn id="21" dur="500"/>
                                        <p:tgtEl>
                                          <p:spTgt spid="22">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2" fill="hold" nodeType="clickEffect">
                                  <p:stCondLst>
                                    <p:cond delay="0"/>
                                  </p:stCondLst>
                                  <p:childTnLst>
                                    <p:set>
                                      <p:cBhvr>
                                        <p:cTn id="25" dur="1" fill="hold">
                                          <p:stCondLst>
                                            <p:cond delay="0"/>
                                          </p:stCondLst>
                                        </p:cTn>
                                        <p:tgtEl>
                                          <p:spTgt spid="22">
                                            <p:txEl>
                                              <p:pRg st="4" end="4"/>
                                            </p:txEl>
                                          </p:spTgt>
                                        </p:tgtEl>
                                        <p:attrNameLst>
                                          <p:attrName>style.visibility</p:attrName>
                                        </p:attrNameLst>
                                      </p:cBhvr>
                                      <p:to>
                                        <p:strVal val="visible"/>
                                      </p:to>
                                    </p:set>
                                    <p:animEffect transition="in" filter="wipe(right)">
                                      <p:cBhvr>
                                        <p:cTn id="26" dur="500"/>
                                        <p:tgtEl>
                                          <p:spTgt spid="22">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2" fill="hold" nodeType="clickEffect">
                                  <p:stCondLst>
                                    <p:cond delay="0"/>
                                  </p:stCondLst>
                                  <p:childTnLst>
                                    <p:set>
                                      <p:cBhvr>
                                        <p:cTn id="30" dur="1" fill="hold">
                                          <p:stCondLst>
                                            <p:cond delay="0"/>
                                          </p:stCondLst>
                                        </p:cTn>
                                        <p:tgtEl>
                                          <p:spTgt spid="22">
                                            <p:txEl>
                                              <p:pRg st="5" end="5"/>
                                            </p:txEl>
                                          </p:spTgt>
                                        </p:tgtEl>
                                        <p:attrNameLst>
                                          <p:attrName>style.visibility</p:attrName>
                                        </p:attrNameLst>
                                      </p:cBhvr>
                                      <p:to>
                                        <p:strVal val="visible"/>
                                      </p:to>
                                    </p:set>
                                    <p:animEffect transition="in" filter="wipe(right)">
                                      <p:cBhvr>
                                        <p:cTn id="31" dur="500"/>
                                        <p:tgtEl>
                                          <p:spTgt spid="22">
                                            <p:txEl>
                                              <p:pRg st="5" end="5"/>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2" fill="hold" nodeType="clickEffect">
                                  <p:stCondLst>
                                    <p:cond delay="0"/>
                                  </p:stCondLst>
                                  <p:childTnLst>
                                    <p:set>
                                      <p:cBhvr>
                                        <p:cTn id="35" dur="1" fill="hold">
                                          <p:stCondLst>
                                            <p:cond delay="0"/>
                                          </p:stCondLst>
                                        </p:cTn>
                                        <p:tgtEl>
                                          <p:spTgt spid="22">
                                            <p:txEl>
                                              <p:pRg st="7" end="7"/>
                                            </p:txEl>
                                          </p:spTgt>
                                        </p:tgtEl>
                                        <p:attrNameLst>
                                          <p:attrName>style.visibility</p:attrName>
                                        </p:attrNameLst>
                                      </p:cBhvr>
                                      <p:to>
                                        <p:strVal val="visible"/>
                                      </p:to>
                                    </p:set>
                                    <p:animEffect transition="in" filter="wipe(right)">
                                      <p:cBhvr>
                                        <p:cTn id="36" dur="500"/>
                                        <p:tgtEl>
                                          <p:spTgt spid="22">
                                            <p:txEl>
                                              <p:pRg st="7" end="7"/>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2" fill="hold" nodeType="clickEffect">
                                  <p:stCondLst>
                                    <p:cond delay="0"/>
                                  </p:stCondLst>
                                  <p:childTnLst>
                                    <p:set>
                                      <p:cBhvr>
                                        <p:cTn id="40" dur="1" fill="hold">
                                          <p:stCondLst>
                                            <p:cond delay="0"/>
                                          </p:stCondLst>
                                        </p:cTn>
                                        <p:tgtEl>
                                          <p:spTgt spid="22">
                                            <p:txEl>
                                              <p:pRg st="9" end="9"/>
                                            </p:txEl>
                                          </p:spTgt>
                                        </p:tgtEl>
                                        <p:attrNameLst>
                                          <p:attrName>style.visibility</p:attrName>
                                        </p:attrNameLst>
                                      </p:cBhvr>
                                      <p:to>
                                        <p:strVal val="visible"/>
                                      </p:to>
                                    </p:set>
                                    <p:animEffect transition="in" filter="wipe(right)">
                                      <p:cBhvr>
                                        <p:cTn id="41" dur="500"/>
                                        <p:tgtEl>
                                          <p:spTgt spid="2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40E83867-6BD1-4BCF-B106-7B800850CE4B}"/>
              </a:ext>
            </a:extLst>
          </p:cNvPr>
          <p:cNvSpPr/>
          <p:nvPr/>
        </p:nvSpPr>
        <p:spPr>
          <a:xfrm>
            <a:off x="-4141304" y="0"/>
            <a:ext cx="16333304" cy="6857999"/>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Rounded Corners 4">
            <a:extLst>
              <a:ext uri="{FF2B5EF4-FFF2-40B4-BE49-F238E27FC236}">
                <a16:creationId xmlns:a16="http://schemas.microsoft.com/office/drawing/2014/main" id="{3B5EDC6D-EC02-450C-AF56-D6D5AF12AC13}"/>
              </a:ext>
            </a:extLst>
          </p:cNvPr>
          <p:cNvSpPr/>
          <p:nvPr/>
        </p:nvSpPr>
        <p:spPr>
          <a:xfrm>
            <a:off x="-3761961" y="383265"/>
            <a:ext cx="15353796" cy="606802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Rounded Corners 5">
            <a:extLst>
              <a:ext uri="{FF2B5EF4-FFF2-40B4-BE49-F238E27FC236}">
                <a16:creationId xmlns:a16="http://schemas.microsoft.com/office/drawing/2014/main" id="{0E3A5469-C813-4771-A490-E5DE8EB84A2B}"/>
              </a:ext>
            </a:extLst>
          </p:cNvPr>
          <p:cNvSpPr/>
          <p:nvPr/>
        </p:nvSpPr>
        <p:spPr>
          <a:xfrm>
            <a:off x="-3309731" y="869220"/>
            <a:ext cx="14523315" cy="5126251"/>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Rounded Corners 6">
            <a:extLst>
              <a:ext uri="{FF2B5EF4-FFF2-40B4-BE49-F238E27FC236}">
                <a16:creationId xmlns:a16="http://schemas.microsoft.com/office/drawing/2014/main" id="{6A57194F-8416-4E53-BF01-07014AF5C13C}"/>
              </a:ext>
            </a:extLst>
          </p:cNvPr>
          <p:cNvSpPr/>
          <p:nvPr/>
        </p:nvSpPr>
        <p:spPr>
          <a:xfrm>
            <a:off x="-2918792" y="1250755"/>
            <a:ext cx="13734949" cy="4339719"/>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81E8140B-4A90-427A-A088-2A71B25F4B92}"/>
              </a:ext>
            </a:extLst>
          </p:cNvPr>
          <p:cNvSpPr/>
          <p:nvPr/>
        </p:nvSpPr>
        <p:spPr>
          <a:xfrm>
            <a:off x="-2577548" y="1607446"/>
            <a:ext cx="3485322" cy="362908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Rounded Corners 8">
            <a:extLst>
              <a:ext uri="{FF2B5EF4-FFF2-40B4-BE49-F238E27FC236}">
                <a16:creationId xmlns:a16="http://schemas.microsoft.com/office/drawing/2014/main" id="{486BF76F-838D-48B2-9421-89BE8A5C530D}"/>
              </a:ext>
            </a:extLst>
          </p:cNvPr>
          <p:cNvSpPr/>
          <p:nvPr/>
        </p:nvSpPr>
        <p:spPr>
          <a:xfrm>
            <a:off x="-2231750" y="1968899"/>
            <a:ext cx="2793725" cy="2908959"/>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050B29DD-B598-487A-90DB-C756A831E3D4}"/>
              </a:ext>
            </a:extLst>
          </p:cNvPr>
          <p:cNvSpPr txBox="1"/>
          <p:nvPr/>
        </p:nvSpPr>
        <p:spPr>
          <a:xfrm>
            <a:off x="10147300" y="13933"/>
            <a:ext cx="2044700" cy="369332"/>
          </a:xfrm>
          <a:prstGeom prst="rect">
            <a:avLst/>
          </a:prstGeom>
          <a:noFill/>
        </p:spPr>
        <p:txBody>
          <a:bodyPr wrap="square" rtlCol="0">
            <a:spAutoFit/>
          </a:bodyPr>
          <a:lstStyle/>
          <a:p>
            <a:pPr algn="ctr" rtl="1"/>
            <a:r>
              <a:rPr lang="ar-SY" dirty="0">
                <a:solidFill>
                  <a:srgbClr val="385723"/>
                </a:solidFill>
                <a:latin typeface="LANTX" pitchFamily="50" charset="-78"/>
                <a:cs typeface="LANTX" pitchFamily="50" charset="-78"/>
              </a:rPr>
              <a:t>كـــــــــــــ</a:t>
            </a:r>
            <a:r>
              <a:rPr lang="ar-SY" dirty="0">
                <a:solidFill>
                  <a:schemeClr val="bg1"/>
                </a:solidFill>
                <a:latin typeface="LANTX" pitchFamily="50" charset="-78"/>
                <a:cs typeface="LANTX" pitchFamily="50" charset="-78"/>
              </a:rPr>
              <a:t>ـيف نعيش إنجيلياً</a:t>
            </a:r>
          </a:p>
        </p:txBody>
      </p:sp>
      <p:sp>
        <p:nvSpPr>
          <p:cNvPr id="10" name="TextBox 9">
            <a:extLst>
              <a:ext uri="{FF2B5EF4-FFF2-40B4-BE49-F238E27FC236}">
                <a16:creationId xmlns:a16="http://schemas.microsoft.com/office/drawing/2014/main" id="{E96F84E5-4B3B-4C3D-BE8F-BA45BBFCDA39}"/>
              </a:ext>
            </a:extLst>
          </p:cNvPr>
          <p:cNvSpPr txBox="1"/>
          <p:nvPr/>
        </p:nvSpPr>
        <p:spPr>
          <a:xfrm>
            <a:off x="9906000" y="6488668"/>
            <a:ext cx="2286000" cy="369332"/>
          </a:xfrm>
          <a:prstGeom prst="rect">
            <a:avLst/>
          </a:prstGeom>
          <a:noFill/>
        </p:spPr>
        <p:txBody>
          <a:bodyPr wrap="square">
            <a:spAutoFit/>
          </a:bodyPr>
          <a:lstStyle/>
          <a:p>
            <a:pPr algn="r" rtl="1"/>
            <a:r>
              <a:rPr lang="ar-SY" dirty="0">
                <a:solidFill>
                  <a:srgbClr val="385723"/>
                </a:solidFill>
                <a:latin typeface="LANTX" pitchFamily="50" charset="-78"/>
                <a:cs typeface="LANTX" pitchFamily="50" charset="-78"/>
              </a:rPr>
              <a:t>الــــــــــــــــ</a:t>
            </a:r>
            <a:r>
              <a:rPr lang="ar-SY" dirty="0">
                <a:solidFill>
                  <a:schemeClr val="bg1"/>
                </a:solidFill>
                <a:latin typeface="LANTX" pitchFamily="50" charset="-78"/>
                <a:cs typeface="LANTX" pitchFamily="50" charset="-78"/>
              </a:rPr>
              <a:t>أخ كوستي بندلي</a:t>
            </a:r>
            <a:endParaRPr lang="en-US" dirty="0">
              <a:solidFill>
                <a:schemeClr val="bg1"/>
              </a:solidFill>
              <a:latin typeface="LANTX" pitchFamily="50" charset="-78"/>
              <a:cs typeface="LANTX" pitchFamily="50" charset="-78"/>
            </a:endParaRPr>
          </a:p>
        </p:txBody>
      </p:sp>
      <p:sp>
        <p:nvSpPr>
          <p:cNvPr id="11" name="TextBox 10">
            <a:extLst>
              <a:ext uri="{FF2B5EF4-FFF2-40B4-BE49-F238E27FC236}">
                <a16:creationId xmlns:a16="http://schemas.microsoft.com/office/drawing/2014/main" id="{F1ED0043-BF54-45D7-9FEE-F416AA4A8CCF}"/>
              </a:ext>
            </a:extLst>
          </p:cNvPr>
          <p:cNvSpPr txBox="1"/>
          <p:nvPr/>
        </p:nvSpPr>
        <p:spPr>
          <a:xfrm rot="5400000">
            <a:off x="9606642" y="3235948"/>
            <a:ext cx="4339719" cy="369332"/>
          </a:xfrm>
          <a:prstGeom prst="rect">
            <a:avLst/>
          </a:prstGeom>
          <a:noFill/>
        </p:spPr>
        <p:txBody>
          <a:bodyPr wrap="square" rtlCol="0">
            <a:spAutoFit/>
          </a:bodyPr>
          <a:lstStyle/>
          <a:p>
            <a:pPr algn="ctr" rtl="1"/>
            <a:r>
              <a:rPr lang="ar-SY" dirty="0">
                <a:solidFill>
                  <a:schemeClr val="bg1"/>
                </a:solidFill>
                <a:latin typeface="LANTX" pitchFamily="50" charset="-78"/>
                <a:cs typeface="LANTX" pitchFamily="50" charset="-78"/>
              </a:rPr>
              <a:t>المحاور الأساسية</a:t>
            </a:r>
            <a:endParaRPr lang="en-US" dirty="0">
              <a:solidFill>
                <a:schemeClr val="bg1"/>
              </a:solidFill>
              <a:latin typeface="LANTX" pitchFamily="50" charset="-78"/>
              <a:cs typeface="LANTX" pitchFamily="50" charset="-78"/>
            </a:endParaRPr>
          </a:p>
        </p:txBody>
      </p:sp>
      <p:sp>
        <p:nvSpPr>
          <p:cNvPr id="12" name="TextBox 11">
            <a:extLst>
              <a:ext uri="{FF2B5EF4-FFF2-40B4-BE49-F238E27FC236}">
                <a16:creationId xmlns:a16="http://schemas.microsoft.com/office/drawing/2014/main" id="{1BAD33EC-9D32-4C7E-8E09-3C31C09E9FCE}"/>
              </a:ext>
            </a:extLst>
          </p:cNvPr>
          <p:cNvSpPr txBox="1"/>
          <p:nvPr/>
        </p:nvSpPr>
        <p:spPr>
          <a:xfrm rot="5400000">
            <a:off x="8364241" y="3244386"/>
            <a:ext cx="6068020" cy="369332"/>
          </a:xfrm>
          <a:prstGeom prst="rect">
            <a:avLst/>
          </a:prstGeom>
          <a:noFill/>
        </p:spPr>
        <p:txBody>
          <a:bodyPr wrap="square" rtlCol="0">
            <a:spAutoFit/>
          </a:bodyPr>
          <a:lstStyle/>
          <a:p>
            <a:pPr algn="ctr" rtl="1"/>
            <a:r>
              <a:rPr lang="ar-SY" dirty="0">
                <a:solidFill>
                  <a:schemeClr val="bg1"/>
                </a:solidFill>
                <a:latin typeface="LANTX" pitchFamily="50" charset="-78"/>
                <a:cs typeface="LANTX" pitchFamily="50" charset="-78"/>
              </a:rPr>
              <a:t>المفاهيم الخاطئة والواقع</a:t>
            </a:r>
            <a:endParaRPr lang="en-US" dirty="0">
              <a:solidFill>
                <a:schemeClr val="bg1"/>
              </a:solidFill>
              <a:latin typeface="LANTX" pitchFamily="50" charset="-78"/>
              <a:cs typeface="LANTX" pitchFamily="50" charset="-78"/>
            </a:endParaRPr>
          </a:p>
        </p:txBody>
      </p:sp>
      <p:sp>
        <p:nvSpPr>
          <p:cNvPr id="13" name="TextBox 12">
            <a:extLst>
              <a:ext uri="{FF2B5EF4-FFF2-40B4-BE49-F238E27FC236}">
                <a16:creationId xmlns:a16="http://schemas.microsoft.com/office/drawing/2014/main" id="{BECD71A9-3905-4633-B116-64FB9A66EC1F}"/>
              </a:ext>
            </a:extLst>
          </p:cNvPr>
          <p:cNvSpPr txBox="1"/>
          <p:nvPr/>
        </p:nvSpPr>
        <p:spPr>
          <a:xfrm>
            <a:off x="907773" y="2867386"/>
            <a:ext cx="5147186" cy="646331"/>
          </a:xfrm>
          <a:prstGeom prst="rect">
            <a:avLst/>
          </a:prstGeom>
          <a:noFill/>
        </p:spPr>
        <p:txBody>
          <a:bodyPr wrap="square">
            <a:spAutoFit/>
          </a:bodyPr>
          <a:lstStyle/>
          <a:p>
            <a:pPr algn="r"/>
            <a:endParaRPr lang="ar-SY" sz="1800" dirty="0">
              <a:solidFill>
                <a:schemeClr val="bg1"/>
              </a:solidFill>
              <a:latin typeface="LANTX Light" pitchFamily="50" charset="-78"/>
              <a:cs typeface="LANTX Light" pitchFamily="50" charset="-78"/>
            </a:endParaRPr>
          </a:p>
          <a:p>
            <a:pPr algn="r"/>
            <a:endParaRPr lang="ar-SY" sz="1800" dirty="0">
              <a:solidFill>
                <a:schemeClr val="bg1"/>
              </a:solidFill>
              <a:latin typeface="LANTX Light" pitchFamily="50" charset="-78"/>
              <a:cs typeface="LANTX Light" pitchFamily="50" charset="-78"/>
            </a:endParaRPr>
          </a:p>
        </p:txBody>
      </p:sp>
      <p:sp>
        <p:nvSpPr>
          <p:cNvPr id="16" name="TextBox 15">
            <a:extLst>
              <a:ext uri="{FF2B5EF4-FFF2-40B4-BE49-F238E27FC236}">
                <a16:creationId xmlns:a16="http://schemas.microsoft.com/office/drawing/2014/main" id="{5E1016EC-1802-484B-ACA0-0C2871A4BBA2}"/>
              </a:ext>
            </a:extLst>
          </p:cNvPr>
          <p:cNvSpPr txBox="1"/>
          <p:nvPr/>
        </p:nvSpPr>
        <p:spPr>
          <a:xfrm rot="5400000">
            <a:off x="8750090" y="3254668"/>
            <a:ext cx="4529562"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السلوك الإنجيلي</a:t>
            </a:r>
            <a:endParaRPr lang="en-US" dirty="0">
              <a:solidFill>
                <a:schemeClr val="bg1"/>
              </a:solidFill>
              <a:latin typeface="LANTX" pitchFamily="50" charset="-78"/>
              <a:cs typeface="LANTX" pitchFamily="50" charset="-78"/>
            </a:endParaRPr>
          </a:p>
        </p:txBody>
      </p:sp>
      <p:sp>
        <p:nvSpPr>
          <p:cNvPr id="18" name="TextBox 17">
            <a:extLst>
              <a:ext uri="{FF2B5EF4-FFF2-40B4-BE49-F238E27FC236}">
                <a16:creationId xmlns:a16="http://schemas.microsoft.com/office/drawing/2014/main" id="{78AAAEBF-A917-4DFD-BD04-D12B793BB407}"/>
              </a:ext>
            </a:extLst>
          </p:cNvPr>
          <p:cNvSpPr txBox="1"/>
          <p:nvPr/>
        </p:nvSpPr>
        <p:spPr>
          <a:xfrm>
            <a:off x="-4802661" y="3552475"/>
            <a:ext cx="8186056" cy="369332"/>
          </a:xfrm>
          <a:prstGeom prst="rect">
            <a:avLst/>
          </a:prstGeom>
          <a:noFill/>
        </p:spPr>
        <p:txBody>
          <a:bodyPr wrap="square">
            <a:spAutoFit/>
          </a:bodyPr>
          <a:lstStyle/>
          <a:p>
            <a:pPr algn="ctr"/>
            <a:endParaRPr lang="ar-SY" sz="1800" dirty="0">
              <a:cs typeface="DecoType Thuluth" panose="02010000000000000000" pitchFamily="2" charset="-78"/>
            </a:endParaRPr>
          </a:p>
        </p:txBody>
      </p:sp>
      <p:sp>
        <p:nvSpPr>
          <p:cNvPr id="27" name="TextBox 26">
            <a:extLst>
              <a:ext uri="{FF2B5EF4-FFF2-40B4-BE49-F238E27FC236}">
                <a16:creationId xmlns:a16="http://schemas.microsoft.com/office/drawing/2014/main" id="{56706C9D-6A14-43A9-87E2-F4883FCB806E}"/>
              </a:ext>
            </a:extLst>
          </p:cNvPr>
          <p:cNvSpPr txBox="1"/>
          <p:nvPr/>
        </p:nvSpPr>
        <p:spPr>
          <a:xfrm rot="5400000">
            <a:off x="8650949" y="3009523"/>
            <a:ext cx="3499447" cy="830997"/>
          </a:xfrm>
          <a:prstGeom prst="rect">
            <a:avLst/>
          </a:prstGeom>
          <a:noFill/>
        </p:spPr>
        <p:txBody>
          <a:bodyPr wrap="square" rtlCol="0">
            <a:spAutoFit/>
          </a:bodyPr>
          <a:lstStyle/>
          <a:p>
            <a:pPr algn="ctr"/>
            <a:r>
              <a:rPr lang="ar-SY" sz="4800" dirty="0">
                <a:solidFill>
                  <a:schemeClr val="bg1"/>
                </a:solidFill>
                <a:latin typeface="LANTX" pitchFamily="50" charset="-78"/>
                <a:cs typeface="LANTX" pitchFamily="50" charset="-78"/>
              </a:rPr>
              <a:t>مسيرة التحول</a:t>
            </a:r>
            <a:endParaRPr lang="en-US" sz="4800" dirty="0">
              <a:solidFill>
                <a:schemeClr val="bg1"/>
              </a:solidFill>
              <a:latin typeface="LANTX" pitchFamily="50" charset="-78"/>
              <a:cs typeface="LANTX" pitchFamily="50" charset="-78"/>
            </a:endParaRPr>
          </a:p>
        </p:txBody>
      </p:sp>
      <p:sp>
        <p:nvSpPr>
          <p:cNvPr id="28" name="TextBox 27">
            <a:extLst>
              <a:ext uri="{FF2B5EF4-FFF2-40B4-BE49-F238E27FC236}">
                <a16:creationId xmlns:a16="http://schemas.microsoft.com/office/drawing/2014/main" id="{FC86E10D-AD57-4BA7-AFFF-96FAE12F91E3}"/>
              </a:ext>
            </a:extLst>
          </p:cNvPr>
          <p:cNvSpPr txBox="1"/>
          <p:nvPr/>
        </p:nvSpPr>
        <p:spPr>
          <a:xfrm>
            <a:off x="907773" y="2203870"/>
            <a:ext cx="9077401" cy="2446824"/>
          </a:xfrm>
          <a:prstGeom prst="rect">
            <a:avLst/>
          </a:prstGeom>
          <a:noFill/>
        </p:spPr>
        <p:txBody>
          <a:bodyPr wrap="square">
            <a:spAutoFit/>
          </a:bodyPr>
          <a:lstStyle/>
          <a:p>
            <a:pPr marL="285750" indent="-285750" algn="r" rtl="1">
              <a:buFont typeface="Wingdings" panose="05000000000000000000" pitchFamily="2" charset="2"/>
              <a:buChar char="§"/>
            </a:pPr>
            <a:r>
              <a:rPr lang="ar-SY" sz="1800" dirty="0">
                <a:solidFill>
                  <a:schemeClr val="bg1"/>
                </a:solidFill>
                <a:latin typeface="LANTX Light" pitchFamily="50" charset="-78"/>
                <a:cs typeface="LANTX Light" pitchFamily="50" charset="-78"/>
              </a:rPr>
              <a:t>إنّ مسيرة التّحوّل تبدأ بمحبّة الله، وتتجلّى هذه المحبّة بالمسيح يسوع، وتستمر بفعل الرّوح القدس.</a:t>
            </a:r>
          </a:p>
          <a:p>
            <a:pPr marL="171450" indent="-171450" algn="r" rtl="1">
              <a:buFont typeface="Wingdings" panose="05000000000000000000" pitchFamily="2" charset="2"/>
              <a:buChar char="§"/>
            </a:pPr>
            <a:endParaRPr lang="ar-SY" sz="900" dirty="0">
              <a:solidFill>
                <a:schemeClr val="bg1"/>
              </a:solidFill>
              <a:latin typeface="LANTX Light" pitchFamily="50" charset="-78"/>
              <a:cs typeface="LANTX Light" pitchFamily="50" charset="-78"/>
            </a:endParaRPr>
          </a:p>
          <a:p>
            <a:pPr marL="285750" indent="-285750" algn="r" rtl="1">
              <a:buFont typeface="Wingdings" panose="05000000000000000000" pitchFamily="2" charset="2"/>
              <a:buChar char="§"/>
            </a:pPr>
            <a:r>
              <a:rPr lang="ar-SY" sz="1800" dirty="0">
                <a:solidFill>
                  <a:schemeClr val="bg1"/>
                </a:solidFill>
                <a:latin typeface="LANTX Light" pitchFamily="50" charset="-78"/>
                <a:cs typeface="LANTX Light" pitchFamily="50" charset="-78"/>
              </a:rPr>
              <a:t>محبّة الله تنتقل كما ينتقل اللّهب من مشعل للآخر، فالمَسيحيّ يحيا حياة المسيح ويحبّ من حبّ المسيح، حينها يستطيع أن يرى المسيح في وجه إخوته.</a:t>
            </a:r>
          </a:p>
          <a:p>
            <a:pPr marL="171450" indent="-171450" algn="r" rtl="1">
              <a:buFont typeface="Wingdings" panose="05000000000000000000" pitchFamily="2" charset="2"/>
              <a:buChar char="§"/>
            </a:pPr>
            <a:endParaRPr lang="ar-SY" sz="900" dirty="0">
              <a:solidFill>
                <a:schemeClr val="bg1"/>
              </a:solidFill>
              <a:latin typeface="LANTX Light" pitchFamily="50" charset="-78"/>
              <a:cs typeface="LANTX Light" pitchFamily="50" charset="-78"/>
            </a:endParaRPr>
          </a:p>
          <a:p>
            <a:pPr marL="285750" indent="-285750" algn="r" rtl="1">
              <a:buFont typeface="Wingdings" panose="05000000000000000000" pitchFamily="2" charset="2"/>
              <a:buChar char="§"/>
            </a:pPr>
            <a:r>
              <a:rPr lang="ar-SY" sz="1800" dirty="0">
                <a:solidFill>
                  <a:schemeClr val="bg1"/>
                </a:solidFill>
                <a:latin typeface="LANTX Light" pitchFamily="50" charset="-78"/>
                <a:cs typeface="LANTX Light" pitchFamily="50" charset="-78"/>
              </a:rPr>
              <a:t>يكمن دور الرّوح القدس عندما يكون هناك عمل كيانيّ يقوم به الرّوح القدس ليتمّ هذا التحوّل، لأنّه ليس بقرار فقط.</a:t>
            </a:r>
          </a:p>
          <a:p>
            <a:pPr marL="171450" indent="-171450" algn="r" rtl="1">
              <a:buFont typeface="Wingdings" panose="05000000000000000000" pitchFamily="2" charset="2"/>
              <a:buChar char="§"/>
            </a:pPr>
            <a:endParaRPr lang="ar-SY" sz="900" dirty="0">
              <a:solidFill>
                <a:schemeClr val="bg1"/>
              </a:solidFill>
              <a:latin typeface="LANTX Light" pitchFamily="50" charset="-78"/>
              <a:cs typeface="LANTX Light" pitchFamily="50" charset="-78"/>
            </a:endParaRPr>
          </a:p>
          <a:p>
            <a:pPr marL="285750" indent="-285750" algn="r" rtl="1">
              <a:buFont typeface="Wingdings" panose="05000000000000000000" pitchFamily="2" charset="2"/>
              <a:buChar char="§"/>
            </a:pPr>
            <a:r>
              <a:rPr lang="ar-SY" sz="1800" dirty="0">
                <a:solidFill>
                  <a:schemeClr val="bg1"/>
                </a:solidFill>
                <a:latin typeface="LANTX Light" pitchFamily="50" charset="-78"/>
                <a:cs typeface="LANTX Light" pitchFamily="50" charset="-78"/>
              </a:rPr>
              <a:t>كما أنّنا نستطيع أن نحصل على الرّوح ، لأنّه يُعطى في المعموديّة والمناولة والصّلاة وبكلمة الله ومحبّة الآخرين. </a:t>
            </a:r>
            <a:endParaRPr lang="en-US" sz="1800" dirty="0">
              <a:solidFill>
                <a:schemeClr val="bg1"/>
              </a:solidFill>
              <a:latin typeface="LANTX Light" pitchFamily="50" charset="-78"/>
              <a:cs typeface="LANTX Light" pitchFamily="50" charset="-78"/>
            </a:endParaRPr>
          </a:p>
        </p:txBody>
      </p:sp>
      <p:sp>
        <p:nvSpPr>
          <p:cNvPr id="29" name="TextBox 28">
            <a:extLst>
              <a:ext uri="{FF2B5EF4-FFF2-40B4-BE49-F238E27FC236}">
                <a16:creationId xmlns:a16="http://schemas.microsoft.com/office/drawing/2014/main" id="{26D57D59-48DC-4B23-BCBE-F91CB353610A}"/>
              </a:ext>
            </a:extLst>
          </p:cNvPr>
          <p:cNvSpPr txBox="1"/>
          <p:nvPr/>
        </p:nvSpPr>
        <p:spPr>
          <a:xfrm rot="5400000">
            <a:off x="-574992" y="3246348"/>
            <a:ext cx="2638370"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محبة الأعداء والعفة</a:t>
            </a:r>
            <a:endParaRPr lang="en-US" dirty="0">
              <a:solidFill>
                <a:schemeClr val="bg1"/>
              </a:solidFill>
              <a:latin typeface="LANTX" pitchFamily="50" charset="-78"/>
              <a:cs typeface="LANTX" pitchFamily="50" charset="-78"/>
            </a:endParaRPr>
          </a:p>
        </p:txBody>
      </p:sp>
    </p:spTree>
    <p:extLst>
      <p:ext uri="{BB962C8B-B14F-4D97-AF65-F5344CB8AC3E}">
        <p14:creationId xmlns:p14="http://schemas.microsoft.com/office/powerpoint/2010/main" val="424454450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28">
                                            <p:txEl>
                                              <p:pRg st="0" end="0"/>
                                            </p:txEl>
                                          </p:spTgt>
                                        </p:tgtEl>
                                        <p:attrNameLst>
                                          <p:attrName>style.visibility</p:attrName>
                                        </p:attrNameLst>
                                      </p:cBhvr>
                                      <p:to>
                                        <p:strVal val="visible"/>
                                      </p:to>
                                    </p:set>
                                    <p:animEffect transition="in" filter="wipe(right)">
                                      <p:cBhvr>
                                        <p:cTn id="7" dur="500"/>
                                        <p:tgtEl>
                                          <p:spTgt spid="2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28">
                                            <p:txEl>
                                              <p:pRg st="2" end="2"/>
                                            </p:txEl>
                                          </p:spTgt>
                                        </p:tgtEl>
                                        <p:attrNameLst>
                                          <p:attrName>style.visibility</p:attrName>
                                        </p:attrNameLst>
                                      </p:cBhvr>
                                      <p:to>
                                        <p:strVal val="visible"/>
                                      </p:to>
                                    </p:set>
                                    <p:animEffect transition="in" filter="wipe(right)">
                                      <p:cBhvr>
                                        <p:cTn id="12" dur="500"/>
                                        <p:tgtEl>
                                          <p:spTgt spid="2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28">
                                            <p:txEl>
                                              <p:pRg st="4" end="4"/>
                                            </p:txEl>
                                          </p:spTgt>
                                        </p:tgtEl>
                                        <p:attrNameLst>
                                          <p:attrName>style.visibility</p:attrName>
                                        </p:attrNameLst>
                                      </p:cBhvr>
                                      <p:to>
                                        <p:strVal val="visible"/>
                                      </p:to>
                                    </p:set>
                                    <p:animEffect transition="in" filter="wipe(right)">
                                      <p:cBhvr>
                                        <p:cTn id="17" dur="500"/>
                                        <p:tgtEl>
                                          <p:spTgt spid="28">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nodeType="clickEffect">
                                  <p:stCondLst>
                                    <p:cond delay="0"/>
                                  </p:stCondLst>
                                  <p:childTnLst>
                                    <p:set>
                                      <p:cBhvr>
                                        <p:cTn id="21" dur="1" fill="hold">
                                          <p:stCondLst>
                                            <p:cond delay="0"/>
                                          </p:stCondLst>
                                        </p:cTn>
                                        <p:tgtEl>
                                          <p:spTgt spid="28">
                                            <p:txEl>
                                              <p:pRg st="6" end="6"/>
                                            </p:txEl>
                                          </p:spTgt>
                                        </p:tgtEl>
                                        <p:attrNameLst>
                                          <p:attrName>style.visibility</p:attrName>
                                        </p:attrNameLst>
                                      </p:cBhvr>
                                      <p:to>
                                        <p:strVal val="visible"/>
                                      </p:to>
                                    </p:set>
                                    <p:animEffect transition="in" filter="wipe(right)">
                                      <p:cBhvr>
                                        <p:cTn id="22" dur="500"/>
                                        <p:tgtEl>
                                          <p:spTgt spid="2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40E83867-6BD1-4BCF-B106-7B800850CE4B}"/>
              </a:ext>
            </a:extLst>
          </p:cNvPr>
          <p:cNvSpPr/>
          <p:nvPr/>
        </p:nvSpPr>
        <p:spPr>
          <a:xfrm>
            <a:off x="-4141304" y="0"/>
            <a:ext cx="16333304" cy="6857999"/>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Rounded Corners 4">
            <a:extLst>
              <a:ext uri="{FF2B5EF4-FFF2-40B4-BE49-F238E27FC236}">
                <a16:creationId xmlns:a16="http://schemas.microsoft.com/office/drawing/2014/main" id="{3B5EDC6D-EC02-450C-AF56-D6D5AF12AC13}"/>
              </a:ext>
            </a:extLst>
          </p:cNvPr>
          <p:cNvSpPr/>
          <p:nvPr/>
        </p:nvSpPr>
        <p:spPr>
          <a:xfrm>
            <a:off x="-3761961" y="383265"/>
            <a:ext cx="15353796" cy="606802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Rounded Corners 5">
            <a:extLst>
              <a:ext uri="{FF2B5EF4-FFF2-40B4-BE49-F238E27FC236}">
                <a16:creationId xmlns:a16="http://schemas.microsoft.com/office/drawing/2014/main" id="{0E3A5469-C813-4771-A490-E5DE8EB84A2B}"/>
              </a:ext>
            </a:extLst>
          </p:cNvPr>
          <p:cNvSpPr/>
          <p:nvPr/>
        </p:nvSpPr>
        <p:spPr>
          <a:xfrm>
            <a:off x="-3309731" y="869220"/>
            <a:ext cx="14523315" cy="5126251"/>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Rounded Corners 6">
            <a:extLst>
              <a:ext uri="{FF2B5EF4-FFF2-40B4-BE49-F238E27FC236}">
                <a16:creationId xmlns:a16="http://schemas.microsoft.com/office/drawing/2014/main" id="{6A57194F-8416-4E53-BF01-07014AF5C13C}"/>
              </a:ext>
            </a:extLst>
          </p:cNvPr>
          <p:cNvSpPr/>
          <p:nvPr/>
        </p:nvSpPr>
        <p:spPr>
          <a:xfrm>
            <a:off x="-2918792" y="1250755"/>
            <a:ext cx="13734949" cy="4339719"/>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81E8140B-4A90-427A-A088-2A71B25F4B92}"/>
              </a:ext>
            </a:extLst>
          </p:cNvPr>
          <p:cNvSpPr/>
          <p:nvPr/>
        </p:nvSpPr>
        <p:spPr>
          <a:xfrm>
            <a:off x="-2577548" y="1607446"/>
            <a:ext cx="3485322" cy="362908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Rounded Corners 8">
            <a:extLst>
              <a:ext uri="{FF2B5EF4-FFF2-40B4-BE49-F238E27FC236}">
                <a16:creationId xmlns:a16="http://schemas.microsoft.com/office/drawing/2014/main" id="{486BF76F-838D-48B2-9421-89BE8A5C530D}"/>
              </a:ext>
            </a:extLst>
          </p:cNvPr>
          <p:cNvSpPr/>
          <p:nvPr/>
        </p:nvSpPr>
        <p:spPr>
          <a:xfrm>
            <a:off x="-2231750" y="1968899"/>
            <a:ext cx="2793725" cy="2908959"/>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050B29DD-B598-487A-90DB-C756A831E3D4}"/>
              </a:ext>
            </a:extLst>
          </p:cNvPr>
          <p:cNvSpPr txBox="1"/>
          <p:nvPr/>
        </p:nvSpPr>
        <p:spPr>
          <a:xfrm>
            <a:off x="10147300" y="13933"/>
            <a:ext cx="2044700" cy="369332"/>
          </a:xfrm>
          <a:prstGeom prst="rect">
            <a:avLst/>
          </a:prstGeom>
          <a:noFill/>
        </p:spPr>
        <p:txBody>
          <a:bodyPr wrap="square" rtlCol="0">
            <a:spAutoFit/>
          </a:bodyPr>
          <a:lstStyle/>
          <a:p>
            <a:pPr algn="ctr" rtl="1"/>
            <a:r>
              <a:rPr lang="ar-SY" dirty="0">
                <a:solidFill>
                  <a:srgbClr val="385723"/>
                </a:solidFill>
                <a:latin typeface="LANTX" pitchFamily="50" charset="-78"/>
                <a:cs typeface="LANTX" pitchFamily="50" charset="-78"/>
              </a:rPr>
              <a:t>كـــــــــــــ</a:t>
            </a:r>
            <a:r>
              <a:rPr lang="ar-SY" dirty="0">
                <a:solidFill>
                  <a:schemeClr val="bg1"/>
                </a:solidFill>
                <a:latin typeface="LANTX" pitchFamily="50" charset="-78"/>
                <a:cs typeface="LANTX" pitchFamily="50" charset="-78"/>
              </a:rPr>
              <a:t>ـيف نعيش إنجيلياً</a:t>
            </a:r>
          </a:p>
        </p:txBody>
      </p:sp>
      <p:sp>
        <p:nvSpPr>
          <p:cNvPr id="10" name="TextBox 9">
            <a:extLst>
              <a:ext uri="{FF2B5EF4-FFF2-40B4-BE49-F238E27FC236}">
                <a16:creationId xmlns:a16="http://schemas.microsoft.com/office/drawing/2014/main" id="{E96F84E5-4B3B-4C3D-BE8F-BA45BBFCDA39}"/>
              </a:ext>
            </a:extLst>
          </p:cNvPr>
          <p:cNvSpPr txBox="1"/>
          <p:nvPr/>
        </p:nvSpPr>
        <p:spPr>
          <a:xfrm>
            <a:off x="9906000" y="6488668"/>
            <a:ext cx="2286000" cy="369332"/>
          </a:xfrm>
          <a:prstGeom prst="rect">
            <a:avLst/>
          </a:prstGeom>
          <a:noFill/>
        </p:spPr>
        <p:txBody>
          <a:bodyPr wrap="square">
            <a:spAutoFit/>
          </a:bodyPr>
          <a:lstStyle/>
          <a:p>
            <a:pPr algn="r" rtl="1"/>
            <a:r>
              <a:rPr lang="ar-SY" dirty="0">
                <a:solidFill>
                  <a:srgbClr val="385723"/>
                </a:solidFill>
                <a:latin typeface="LANTX" pitchFamily="50" charset="-78"/>
                <a:cs typeface="LANTX" pitchFamily="50" charset="-78"/>
              </a:rPr>
              <a:t>الــــــــــــــــ</a:t>
            </a:r>
            <a:r>
              <a:rPr lang="ar-SY" dirty="0">
                <a:solidFill>
                  <a:schemeClr val="bg1"/>
                </a:solidFill>
                <a:latin typeface="LANTX" pitchFamily="50" charset="-78"/>
                <a:cs typeface="LANTX" pitchFamily="50" charset="-78"/>
              </a:rPr>
              <a:t>أخ كوستي بندلي</a:t>
            </a:r>
            <a:endParaRPr lang="en-US" dirty="0">
              <a:solidFill>
                <a:schemeClr val="bg1"/>
              </a:solidFill>
              <a:latin typeface="LANTX" pitchFamily="50" charset="-78"/>
              <a:cs typeface="LANTX" pitchFamily="50" charset="-78"/>
            </a:endParaRPr>
          </a:p>
        </p:txBody>
      </p:sp>
      <p:sp>
        <p:nvSpPr>
          <p:cNvPr id="11" name="TextBox 10">
            <a:extLst>
              <a:ext uri="{FF2B5EF4-FFF2-40B4-BE49-F238E27FC236}">
                <a16:creationId xmlns:a16="http://schemas.microsoft.com/office/drawing/2014/main" id="{F1ED0043-BF54-45D7-9FEE-F416AA4A8CCF}"/>
              </a:ext>
            </a:extLst>
          </p:cNvPr>
          <p:cNvSpPr txBox="1"/>
          <p:nvPr/>
        </p:nvSpPr>
        <p:spPr>
          <a:xfrm rot="5400000">
            <a:off x="9606642" y="3235948"/>
            <a:ext cx="4339719" cy="369332"/>
          </a:xfrm>
          <a:prstGeom prst="rect">
            <a:avLst/>
          </a:prstGeom>
          <a:noFill/>
        </p:spPr>
        <p:txBody>
          <a:bodyPr wrap="square" rtlCol="0">
            <a:spAutoFit/>
          </a:bodyPr>
          <a:lstStyle/>
          <a:p>
            <a:pPr algn="ctr" rtl="1"/>
            <a:r>
              <a:rPr lang="ar-SY" dirty="0">
                <a:solidFill>
                  <a:schemeClr val="bg1"/>
                </a:solidFill>
                <a:latin typeface="LANTX" pitchFamily="50" charset="-78"/>
                <a:cs typeface="LANTX" pitchFamily="50" charset="-78"/>
              </a:rPr>
              <a:t>المحاور الأساسية</a:t>
            </a:r>
            <a:endParaRPr lang="en-US" dirty="0">
              <a:solidFill>
                <a:schemeClr val="bg1"/>
              </a:solidFill>
              <a:latin typeface="LANTX" pitchFamily="50" charset="-78"/>
              <a:cs typeface="LANTX" pitchFamily="50" charset="-78"/>
            </a:endParaRPr>
          </a:p>
        </p:txBody>
      </p:sp>
      <p:sp>
        <p:nvSpPr>
          <p:cNvPr id="12" name="TextBox 11">
            <a:extLst>
              <a:ext uri="{FF2B5EF4-FFF2-40B4-BE49-F238E27FC236}">
                <a16:creationId xmlns:a16="http://schemas.microsoft.com/office/drawing/2014/main" id="{1BAD33EC-9D32-4C7E-8E09-3C31C09E9FCE}"/>
              </a:ext>
            </a:extLst>
          </p:cNvPr>
          <p:cNvSpPr txBox="1"/>
          <p:nvPr/>
        </p:nvSpPr>
        <p:spPr>
          <a:xfrm rot="5400000">
            <a:off x="8364241" y="3244386"/>
            <a:ext cx="6068020" cy="369332"/>
          </a:xfrm>
          <a:prstGeom prst="rect">
            <a:avLst/>
          </a:prstGeom>
          <a:noFill/>
        </p:spPr>
        <p:txBody>
          <a:bodyPr wrap="square" rtlCol="0">
            <a:spAutoFit/>
          </a:bodyPr>
          <a:lstStyle/>
          <a:p>
            <a:pPr algn="ctr" rtl="1"/>
            <a:r>
              <a:rPr lang="ar-SY" dirty="0">
                <a:solidFill>
                  <a:schemeClr val="bg1"/>
                </a:solidFill>
                <a:latin typeface="LANTX" pitchFamily="50" charset="-78"/>
                <a:cs typeface="LANTX" pitchFamily="50" charset="-78"/>
              </a:rPr>
              <a:t>المفاهيم الخاطئة والواقع</a:t>
            </a:r>
            <a:endParaRPr lang="en-US" dirty="0">
              <a:solidFill>
                <a:schemeClr val="bg1"/>
              </a:solidFill>
              <a:latin typeface="LANTX" pitchFamily="50" charset="-78"/>
              <a:cs typeface="LANTX" pitchFamily="50" charset="-78"/>
            </a:endParaRPr>
          </a:p>
        </p:txBody>
      </p:sp>
      <p:sp>
        <p:nvSpPr>
          <p:cNvPr id="13" name="TextBox 12">
            <a:extLst>
              <a:ext uri="{FF2B5EF4-FFF2-40B4-BE49-F238E27FC236}">
                <a16:creationId xmlns:a16="http://schemas.microsoft.com/office/drawing/2014/main" id="{BECD71A9-3905-4633-B116-64FB9A66EC1F}"/>
              </a:ext>
            </a:extLst>
          </p:cNvPr>
          <p:cNvSpPr txBox="1"/>
          <p:nvPr/>
        </p:nvSpPr>
        <p:spPr>
          <a:xfrm>
            <a:off x="907773" y="2867386"/>
            <a:ext cx="5147186" cy="646331"/>
          </a:xfrm>
          <a:prstGeom prst="rect">
            <a:avLst/>
          </a:prstGeom>
          <a:noFill/>
        </p:spPr>
        <p:txBody>
          <a:bodyPr wrap="square">
            <a:spAutoFit/>
          </a:bodyPr>
          <a:lstStyle/>
          <a:p>
            <a:pPr algn="r"/>
            <a:endParaRPr lang="ar-SY" sz="1800" dirty="0">
              <a:solidFill>
                <a:schemeClr val="bg1"/>
              </a:solidFill>
              <a:latin typeface="LANTX Light" pitchFamily="50" charset="-78"/>
              <a:cs typeface="LANTX Light" pitchFamily="50" charset="-78"/>
            </a:endParaRPr>
          </a:p>
          <a:p>
            <a:pPr algn="r"/>
            <a:endParaRPr lang="ar-SY" sz="1800" dirty="0">
              <a:solidFill>
                <a:schemeClr val="bg1"/>
              </a:solidFill>
              <a:latin typeface="LANTX Light" pitchFamily="50" charset="-78"/>
              <a:cs typeface="LANTX Light" pitchFamily="50" charset="-78"/>
            </a:endParaRPr>
          </a:p>
        </p:txBody>
      </p:sp>
      <p:sp>
        <p:nvSpPr>
          <p:cNvPr id="16" name="TextBox 15">
            <a:extLst>
              <a:ext uri="{FF2B5EF4-FFF2-40B4-BE49-F238E27FC236}">
                <a16:creationId xmlns:a16="http://schemas.microsoft.com/office/drawing/2014/main" id="{5E1016EC-1802-484B-ACA0-0C2871A4BBA2}"/>
              </a:ext>
            </a:extLst>
          </p:cNvPr>
          <p:cNvSpPr txBox="1"/>
          <p:nvPr/>
        </p:nvSpPr>
        <p:spPr>
          <a:xfrm rot="5400000">
            <a:off x="8750090" y="3254668"/>
            <a:ext cx="4529562"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السلوك الإنجيلي</a:t>
            </a:r>
            <a:endParaRPr lang="en-US" dirty="0">
              <a:solidFill>
                <a:schemeClr val="bg1"/>
              </a:solidFill>
              <a:latin typeface="LANTX" pitchFamily="50" charset="-78"/>
              <a:cs typeface="LANTX" pitchFamily="50" charset="-78"/>
            </a:endParaRPr>
          </a:p>
        </p:txBody>
      </p:sp>
      <p:sp>
        <p:nvSpPr>
          <p:cNvPr id="18" name="TextBox 17">
            <a:extLst>
              <a:ext uri="{FF2B5EF4-FFF2-40B4-BE49-F238E27FC236}">
                <a16:creationId xmlns:a16="http://schemas.microsoft.com/office/drawing/2014/main" id="{78AAAEBF-A917-4DFD-BD04-D12B793BB407}"/>
              </a:ext>
            </a:extLst>
          </p:cNvPr>
          <p:cNvSpPr txBox="1"/>
          <p:nvPr/>
        </p:nvSpPr>
        <p:spPr>
          <a:xfrm>
            <a:off x="-4802661" y="3552475"/>
            <a:ext cx="8186056" cy="369332"/>
          </a:xfrm>
          <a:prstGeom prst="rect">
            <a:avLst/>
          </a:prstGeom>
          <a:noFill/>
        </p:spPr>
        <p:txBody>
          <a:bodyPr wrap="square">
            <a:spAutoFit/>
          </a:bodyPr>
          <a:lstStyle/>
          <a:p>
            <a:pPr algn="ctr"/>
            <a:endParaRPr lang="ar-SY" sz="1800" dirty="0">
              <a:cs typeface="DecoType Thuluth" panose="02010000000000000000" pitchFamily="2" charset="-78"/>
            </a:endParaRPr>
          </a:p>
        </p:txBody>
      </p:sp>
      <p:sp>
        <p:nvSpPr>
          <p:cNvPr id="27" name="TextBox 26">
            <a:extLst>
              <a:ext uri="{FF2B5EF4-FFF2-40B4-BE49-F238E27FC236}">
                <a16:creationId xmlns:a16="http://schemas.microsoft.com/office/drawing/2014/main" id="{56706C9D-6A14-43A9-87E2-F4883FCB806E}"/>
              </a:ext>
            </a:extLst>
          </p:cNvPr>
          <p:cNvSpPr txBox="1"/>
          <p:nvPr/>
        </p:nvSpPr>
        <p:spPr>
          <a:xfrm rot="5400000">
            <a:off x="8650949" y="3009523"/>
            <a:ext cx="3499447" cy="830997"/>
          </a:xfrm>
          <a:prstGeom prst="rect">
            <a:avLst/>
          </a:prstGeom>
          <a:noFill/>
        </p:spPr>
        <p:txBody>
          <a:bodyPr wrap="square" rtlCol="0">
            <a:spAutoFit/>
          </a:bodyPr>
          <a:lstStyle/>
          <a:p>
            <a:pPr algn="ctr"/>
            <a:r>
              <a:rPr lang="ar-SY" sz="4800" dirty="0">
                <a:solidFill>
                  <a:schemeClr val="bg1"/>
                </a:solidFill>
                <a:latin typeface="LANTX" pitchFamily="50" charset="-78"/>
                <a:cs typeface="LANTX" pitchFamily="50" charset="-78"/>
              </a:rPr>
              <a:t>مسيرة التحول</a:t>
            </a:r>
            <a:endParaRPr lang="en-US" sz="4800" dirty="0">
              <a:solidFill>
                <a:schemeClr val="bg1"/>
              </a:solidFill>
              <a:latin typeface="LANTX" pitchFamily="50" charset="-78"/>
              <a:cs typeface="LANTX" pitchFamily="50" charset="-78"/>
            </a:endParaRPr>
          </a:p>
        </p:txBody>
      </p:sp>
      <p:sp>
        <p:nvSpPr>
          <p:cNvPr id="17" name="TextBox 16">
            <a:extLst>
              <a:ext uri="{FF2B5EF4-FFF2-40B4-BE49-F238E27FC236}">
                <a16:creationId xmlns:a16="http://schemas.microsoft.com/office/drawing/2014/main" id="{BB8D3AF8-9103-450F-87C1-D00F996234AA}"/>
              </a:ext>
            </a:extLst>
          </p:cNvPr>
          <p:cNvSpPr txBox="1"/>
          <p:nvPr/>
        </p:nvSpPr>
        <p:spPr>
          <a:xfrm>
            <a:off x="907773" y="1562759"/>
            <a:ext cx="9189550" cy="3754874"/>
          </a:xfrm>
          <a:prstGeom prst="rect">
            <a:avLst/>
          </a:prstGeom>
          <a:noFill/>
        </p:spPr>
        <p:txBody>
          <a:bodyPr wrap="square" rtlCol="0">
            <a:spAutoFit/>
          </a:bodyPr>
          <a:lstStyle/>
          <a:p>
            <a:pPr algn="r" rtl="1"/>
            <a:r>
              <a:rPr lang="ar-SY" sz="4000" dirty="0">
                <a:solidFill>
                  <a:schemeClr val="bg1"/>
                </a:solidFill>
                <a:latin typeface="LANTX" pitchFamily="50" charset="-78"/>
                <a:cs typeface="LANTX" pitchFamily="50" charset="-78"/>
              </a:rPr>
              <a:t>عزيزي الّذي يريد أن يدخل في مسيرة التحوّل،</a:t>
            </a:r>
          </a:p>
          <a:p>
            <a:pPr algn="r" rtl="1"/>
            <a:endParaRPr lang="ar-SY" sz="4000" dirty="0">
              <a:solidFill>
                <a:schemeClr val="bg1"/>
              </a:solidFill>
              <a:cs typeface="DecoType Thuluth" panose="02010000000000000000" pitchFamily="2" charset="-78"/>
            </a:endParaRPr>
          </a:p>
          <a:p>
            <a:pPr algn="r" rtl="1"/>
            <a:r>
              <a:rPr lang="ar-SY" dirty="0">
                <a:solidFill>
                  <a:schemeClr val="bg1"/>
                </a:solidFill>
                <a:latin typeface="LANTX Light" pitchFamily="50" charset="-78"/>
                <a:cs typeface="LANTX Light" pitchFamily="50" charset="-78"/>
              </a:rPr>
              <a:t>نودّ إعلامك بأن المسيرة شاقّة وطويلة، ليست سحراً ولا تتم بدفعة واحدة، بل تحتاج إلى مشاركة الإنسان مع عمل الله.</a:t>
            </a:r>
            <a:endParaRPr lang="en-US" dirty="0">
              <a:solidFill>
                <a:schemeClr val="bg1"/>
              </a:solidFill>
              <a:latin typeface="LANTX Light" pitchFamily="50" charset="-78"/>
              <a:cs typeface="LANTX Light" pitchFamily="50" charset="-78"/>
            </a:endParaRPr>
          </a:p>
          <a:p>
            <a:pPr algn="ctr" rtl="1"/>
            <a:r>
              <a:rPr lang="ar-SY" sz="3200" dirty="0">
                <a:solidFill>
                  <a:schemeClr val="bg1"/>
                </a:solidFill>
                <a:latin typeface="LANTX" pitchFamily="50" charset="-78"/>
                <a:cs typeface="LANTX" pitchFamily="50" charset="-78"/>
              </a:rPr>
              <a:t>لماذا؟</a:t>
            </a:r>
          </a:p>
          <a:p>
            <a:pPr algn="r" rtl="1"/>
            <a:endParaRPr lang="ar-SY" dirty="0">
              <a:solidFill>
                <a:schemeClr val="bg1"/>
              </a:solidFill>
              <a:latin typeface="LANTX Light" pitchFamily="50" charset="-78"/>
              <a:cs typeface="LANTX Light" pitchFamily="50" charset="-78"/>
            </a:endParaRPr>
          </a:p>
          <a:p>
            <a:pPr algn="r" rtl="1"/>
            <a:r>
              <a:rPr lang="ar-SY" dirty="0">
                <a:solidFill>
                  <a:schemeClr val="bg1"/>
                </a:solidFill>
                <a:latin typeface="LANTX Light" pitchFamily="50" charset="-78"/>
                <a:cs typeface="LANTX Light" pitchFamily="50" charset="-78"/>
              </a:rPr>
              <a:t>لأنّ الإنسان يصِف المؤمن بأنه عامل مع الله، أي شريك في ورشة التّجدّد.</a:t>
            </a:r>
          </a:p>
          <a:p>
            <a:pPr algn="r" rtl="1"/>
            <a:r>
              <a:rPr lang="ar-SY" dirty="0">
                <a:solidFill>
                  <a:schemeClr val="bg1"/>
                </a:solidFill>
                <a:latin typeface="LANTX Light" pitchFamily="50" charset="-78"/>
                <a:cs typeface="LANTX Light" pitchFamily="50" charset="-78"/>
              </a:rPr>
              <a:t>هذه المسيرة هي صراع بين الإنسان القديم والجّديد، إلى أن تتجلّى صورة الله فينا.</a:t>
            </a:r>
          </a:p>
          <a:p>
            <a:pPr algn="r" rtl="1"/>
            <a:r>
              <a:rPr lang="ar-SY" dirty="0">
                <a:solidFill>
                  <a:schemeClr val="bg1"/>
                </a:solidFill>
                <a:latin typeface="LANTX Light" pitchFamily="50" charset="-78"/>
                <a:cs typeface="LANTX Light" pitchFamily="50" charset="-78"/>
              </a:rPr>
              <a:t>وكمثال أوضح، الإنسان الشّهواني الّذي يكتشف الحبّ، لا يستطيع أن يتحرّر فوراً، لكنّه يواجه رواسِبه القديمة بثقة ومنظور جديد.</a:t>
            </a:r>
          </a:p>
        </p:txBody>
      </p:sp>
      <p:sp>
        <p:nvSpPr>
          <p:cNvPr id="19" name="TextBox 18">
            <a:extLst>
              <a:ext uri="{FF2B5EF4-FFF2-40B4-BE49-F238E27FC236}">
                <a16:creationId xmlns:a16="http://schemas.microsoft.com/office/drawing/2014/main" id="{D7F26B33-11D4-4263-AA64-BD778E8FBFB3}"/>
              </a:ext>
            </a:extLst>
          </p:cNvPr>
          <p:cNvSpPr txBox="1"/>
          <p:nvPr/>
        </p:nvSpPr>
        <p:spPr>
          <a:xfrm rot="5400000">
            <a:off x="-574992" y="3246348"/>
            <a:ext cx="2638370"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محبة الأعداء والعفة</a:t>
            </a:r>
            <a:endParaRPr lang="en-US" dirty="0">
              <a:solidFill>
                <a:schemeClr val="bg1"/>
              </a:solidFill>
              <a:latin typeface="LANTX" pitchFamily="50" charset="-78"/>
              <a:cs typeface="LANTX" pitchFamily="50" charset="-78"/>
            </a:endParaRPr>
          </a:p>
        </p:txBody>
      </p:sp>
    </p:spTree>
    <p:extLst>
      <p:ext uri="{BB962C8B-B14F-4D97-AF65-F5344CB8AC3E}">
        <p14:creationId xmlns:p14="http://schemas.microsoft.com/office/powerpoint/2010/main" val="103966328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17">
                                            <p:txEl>
                                              <p:pRg st="2" end="2"/>
                                            </p:txEl>
                                          </p:spTgt>
                                        </p:tgtEl>
                                        <p:attrNameLst>
                                          <p:attrName>style.visibility</p:attrName>
                                        </p:attrNameLst>
                                      </p:cBhvr>
                                      <p:to>
                                        <p:strVal val="visible"/>
                                      </p:to>
                                    </p:set>
                                    <p:animEffect transition="in" filter="barn(outVertical)">
                                      <p:cBhvr>
                                        <p:cTn id="7" dur="500"/>
                                        <p:tgtEl>
                                          <p:spTgt spid="17">
                                            <p:txEl>
                                              <p:pRg st="2" end="2"/>
                                            </p:txEl>
                                          </p:spTgt>
                                        </p:tgtEl>
                                      </p:cBhvr>
                                    </p:animEffect>
                                  </p:childTnLst>
                                </p:cTn>
                              </p:par>
                              <p:par>
                                <p:cTn id="8" presetID="16" presetClass="entr" presetSubtype="37" fill="hold" nodeType="withEffect">
                                  <p:stCondLst>
                                    <p:cond delay="0"/>
                                  </p:stCondLst>
                                  <p:childTnLst>
                                    <p:set>
                                      <p:cBhvr>
                                        <p:cTn id="9" dur="1" fill="hold">
                                          <p:stCondLst>
                                            <p:cond delay="0"/>
                                          </p:stCondLst>
                                        </p:cTn>
                                        <p:tgtEl>
                                          <p:spTgt spid="17">
                                            <p:txEl>
                                              <p:pRg st="3" end="3"/>
                                            </p:txEl>
                                          </p:spTgt>
                                        </p:tgtEl>
                                        <p:attrNameLst>
                                          <p:attrName>style.visibility</p:attrName>
                                        </p:attrNameLst>
                                      </p:cBhvr>
                                      <p:to>
                                        <p:strVal val="visible"/>
                                      </p:to>
                                    </p:set>
                                    <p:animEffect transition="in" filter="barn(outVertical)">
                                      <p:cBhvr>
                                        <p:cTn id="10" dur="500"/>
                                        <p:tgtEl>
                                          <p:spTgt spid="17">
                                            <p:txEl>
                                              <p:pRg st="3" end="3"/>
                                            </p:txEl>
                                          </p:spTgt>
                                        </p:tgtEl>
                                      </p:cBhvr>
                                    </p:animEffect>
                                  </p:childTnLst>
                                </p:cTn>
                              </p:par>
                              <p:par>
                                <p:cTn id="11" presetID="16" presetClass="entr" presetSubtype="37" fill="hold" nodeType="withEffect">
                                  <p:stCondLst>
                                    <p:cond delay="0"/>
                                  </p:stCondLst>
                                  <p:childTnLst>
                                    <p:set>
                                      <p:cBhvr>
                                        <p:cTn id="12" dur="1" fill="hold">
                                          <p:stCondLst>
                                            <p:cond delay="0"/>
                                          </p:stCondLst>
                                        </p:cTn>
                                        <p:tgtEl>
                                          <p:spTgt spid="17">
                                            <p:txEl>
                                              <p:pRg st="5" end="5"/>
                                            </p:txEl>
                                          </p:spTgt>
                                        </p:tgtEl>
                                        <p:attrNameLst>
                                          <p:attrName>style.visibility</p:attrName>
                                        </p:attrNameLst>
                                      </p:cBhvr>
                                      <p:to>
                                        <p:strVal val="visible"/>
                                      </p:to>
                                    </p:set>
                                    <p:animEffect transition="in" filter="barn(outVertical)">
                                      <p:cBhvr>
                                        <p:cTn id="13" dur="500"/>
                                        <p:tgtEl>
                                          <p:spTgt spid="17">
                                            <p:txEl>
                                              <p:pRg st="5" end="5"/>
                                            </p:txEl>
                                          </p:spTgt>
                                        </p:tgtEl>
                                      </p:cBhvr>
                                    </p:animEffect>
                                  </p:childTnLst>
                                </p:cTn>
                              </p:par>
                              <p:par>
                                <p:cTn id="14" presetID="16" presetClass="entr" presetSubtype="37" fill="hold" nodeType="withEffect">
                                  <p:stCondLst>
                                    <p:cond delay="0"/>
                                  </p:stCondLst>
                                  <p:childTnLst>
                                    <p:set>
                                      <p:cBhvr>
                                        <p:cTn id="15" dur="1" fill="hold">
                                          <p:stCondLst>
                                            <p:cond delay="0"/>
                                          </p:stCondLst>
                                        </p:cTn>
                                        <p:tgtEl>
                                          <p:spTgt spid="17">
                                            <p:txEl>
                                              <p:pRg st="6" end="6"/>
                                            </p:txEl>
                                          </p:spTgt>
                                        </p:tgtEl>
                                        <p:attrNameLst>
                                          <p:attrName>style.visibility</p:attrName>
                                        </p:attrNameLst>
                                      </p:cBhvr>
                                      <p:to>
                                        <p:strVal val="visible"/>
                                      </p:to>
                                    </p:set>
                                    <p:animEffect transition="in" filter="barn(outVertical)">
                                      <p:cBhvr>
                                        <p:cTn id="16" dur="500"/>
                                        <p:tgtEl>
                                          <p:spTgt spid="17">
                                            <p:txEl>
                                              <p:pRg st="6" end="6"/>
                                            </p:txEl>
                                          </p:spTgt>
                                        </p:tgtEl>
                                      </p:cBhvr>
                                    </p:animEffect>
                                  </p:childTnLst>
                                </p:cTn>
                              </p:par>
                              <p:par>
                                <p:cTn id="17" presetID="16" presetClass="entr" presetSubtype="37" fill="hold" nodeType="withEffect">
                                  <p:stCondLst>
                                    <p:cond delay="0"/>
                                  </p:stCondLst>
                                  <p:childTnLst>
                                    <p:set>
                                      <p:cBhvr>
                                        <p:cTn id="18" dur="1" fill="hold">
                                          <p:stCondLst>
                                            <p:cond delay="0"/>
                                          </p:stCondLst>
                                        </p:cTn>
                                        <p:tgtEl>
                                          <p:spTgt spid="17">
                                            <p:txEl>
                                              <p:pRg st="7" end="7"/>
                                            </p:txEl>
                                          </p:spTgt>
                                        </p:tgtEl>
                                        <p:attrNameLst>
                                          <p:attrName>style.visibility</p:attrName>
                                        </p:attrNameLst>
                                      </p:cBhvr>
                                      <p:to>
                                        <p:strVal val="visible"/>
                                      </p:to>
                                    </p:set>
                                    <p:animEffect transition="in" filter="barn(outVertical)">
                                      <p:cBhvr>
                                        <p:cTn id="19" dur="500"/>
                                        <p:tgtEl>
                                          <p:spTgt spid="1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40E83867-6BD1-4BCF-B106-7B800850CE4B}"/>
              </a:ext>
            </a:extLst>
          </p:cNvPr>
          <p:cNvSpPr/>
          <p:nvPr/>
        </p:nvSpPr>
        <p:spPr>
          <a:xfrm>
            <a:off x="-4141304" y="0"/>
            <a:ext cx="16333304" cy="6857999"/>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dirty="0"/>
          </a:p>
        </p:txBody>
      </p:sp>
      <p:sp>
        <p:nvSpPr>
          <p:cNvPr id="5" name="Rectangle: Rounded Corners 4">
            <a:extLst>
              <a:ext uri="{FF2B5EF4-FFF2-40B4-BE49-F238E27FC236}">
                <a16:creationId xmlns:a16="http://schemas.microsoft.com/office/drawing/2014/main" id="{3B5EDC6D-EC02-450C-AF56-D6D5AF12AC13}"/>
              </a:ext>
            </a:extLst>
          </p:cNvPr>
          <p:cNvSpPr/>
          <p:nvPr/>
        </p:nvSpPr>
        <p:spPr>
          <a:xfrm>
            <a:off x="-3761961" y="383265"/>
            <a:ext cx="15353796" cy="606802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Rounded Corners 5">
            <a:extLst>
              <a:ext uri="{FF2B5EF4-FFF2-40B4-BE49-F238E27FC236}">
                <a16:creationId xmlns:a16="http://schemas.microsoft.com/office/drawing/2014/main" id="{0E3A5469-C813-4771-A490-E5DE8EB84A2B}"/>
              </a:ext>
            </a:extLst>
          </p:cNvPr>
          <p:cNvSpPr/>
          <p:nvPr/>
        </p:nvSpPr>
        <p:spPr>
          <a:xfrm>
            <a:off x="-3309731" y="869220"/>
            <a:ext cx="14523315" cy="5126251"/>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Rounded Corners 6">
            <a:extLst>
              <a:ext uri="{FF2B5EF4-FFF2-40B4-BE49-F238E27FC236}">
                <a16:creationId xmlns:a16="http://schemas.microsoft.com/office/drawing/2014/main" id="{6A57194F-8416-4E53-BF01-07014AF5C13C}"/>
              </a:ext>
            </a:extLst>
          </p:cNvPr>
          <p:cNvSpPr/>
          <p:nvPr/>
        </p:nvSpPr>
        <p:spPr>
          <a:xfrm>
            <a:off x="-2918792" y="1250755"/>
            <a:ext cx="13734949" cy="4339719"/>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81E8140B-4A90-427A-A088-2A71B25F4B92}"/>
              </a:ext>
            </a:extLst>
          </p:cNvPr>
          <p:cNvSpPr/>
          <p:nvPr/>
        </p:nvSpPr>
        <p:spPr>
          <a:xfrm>
            <a:off x="-2577549" y="1607446"/>
            <a:ext cx="13016575" cy="362908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Rounded Corners 8">
            <a:extLst>
              <a:ext uri="{FF2B5EF4-FFF2-40B4-BE49-F238E27FC236}">
                <a16:creationId xmlns:a16="http://schemas.microsoft.com/office/drawing/2014/main" id="{486BF76F-838D-48B2-9421-89BE8A5C530D}"/>
              </a:ext>
            </a:extLst>
          </p:cNvPr>
          <p:cNvSpPr/>
          <p:nvPr/>
        </p:nvSpPr>
        <p:spPr>
          <a:xfrm>
            <a:off x="-2231750" y="1968899"/>
            <a:ext cx="2793725" cy="2908959"/>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050B29DD-B598-487A-90DB-C756A831E3D4}"/>
              </a:ext>
            </a:extLst>
          </p:cNvPr>
          <p:cNvSpPr txBox="1"/>
          <p:nvPr/>
        </p:nvSpPr>
        <p:spPr>
          <a:xfrm>
            <a:off x="10147300" y="13933"/>
            <a:ext cx="2044700" cy="369332"/>
          </a:xfrm>
          <a:prstGeom prst="rect">
            <a:avLst/>
          </a:prstGeom>
          <a:noFill/>
        </p:spPr>
        <p:txBody>
          <a:bodyPr wrap="square" rtlCol="0">
            <a:spAutoFit/>
          </a:bodyPr>
          <a:lstStyle/>
          <a:p>
            <a:pPr algn="ctr" rtl="1"/>
            <a:r>
              <a:rPr lang="ar-SY" dirty="0">
                <a:solidFill>
                  <a:srgbClr val="385723"/>
                </a:solidFill>
                <a:latin typeface="LANTX" pitchFamily="50" charset="-78"/>
                <a:cs typeface="LANTX" pitchFamily="50" charset="-78"/>
              </a:rPr>
              <a:t>كـــــــــــــ</a:t>
            </a:r>
            <a:r>
              <a:rPr lang="ar-SY" dirty="0">
                <a:solidFill>
                  <a:schemeClr val="bg1"/>
                </a:solidFill>
                <a:latin typeface="LANTX" pitchFamily="50" charset="-78"/>
                <a:cs typeface="LANTX" pitchFamily="50" charset="-78"/>
              </a:rPr>
              <a:t>ـيف نعيش إنجيلياً</a:t>
            </a:r>
          </a:p>
        </p:txBody>
      </p:sp>
      <p:sp>
        <p:nvSpPr>
          <p:cNvPr id="10" name="TextBox 9">
            <a:extLst>
              <a:ext uri="{FF2B5EF4-FFF2-40B4-BE49-F238E27FC236}">
                <a16:creationId xmlns:a16="http://schemas.microsoft.com/office/drawing/2014/main" id="{E96F84E5-4B3B-4C3D-BE8F-BA45BBFCDA39}"/>
              </a:ext>
            </a:extLst>
          </p:cNvPr>
          <p:cNvSpPr txBox="1"/>
          <p:nvPr/>
        </p:nvSpPr>
        <p:spPr>
          <a:xfrm>
            <a:off x="9906000" y="6488668"/>
            <a:ext cx="2286000" cy="369332"/>
          </a:xfrm>
          <a:prstGeom prst="rect">
            <a:avLst/>
          </a:prstGeom>
          <a:noFill/>
        </p:spPr>
        <p:txBody>
          <a:bodyPr wrap="square">
            <a:spAutoFit/>
          </a:bodyPr>
          <a:lstStyle/>
          <a:p>
            <a:pPr algn="r" rtl="1"/>
            <a:r>
              <a:rPr lang="ar-SY" dirty="0">
                <a:solidFill>
                  <a:srgbClr val="385723"/>
                </a:solidFill>
                <a:latin typeface="LANTX" pitchFamily="50" charset="-78"/>
                <a:cs typeface="LANTX" pitchFamily="50" charset="-78"/>
              </a:rPr>
              <a:t>الــــــــــــــــ</a:t>
            </a:r>
            <a:r>
              <a:rPr lang="ar-SY" dirty="0">
                <a:solidFill>
                  <a:schemeClr val="bg1"/>
                </a:solidFill>
                <a:latin typeface="LANTX" pitchFamily="50" charset="-78"/>
                <a:cs typeface="LANTX" pitchFamily="50" charset="-78"/>
              </a:rPr>
              <a:t>أخ كوستي بندلي</a:t>
            </a:r>
            <a:endParaRPr lang="en-US" dirty="0">
              <a:solidFill>
                <a:schemeClr val="bg1"/>
              </a:solidFill>
              <a:latin typeface="LANTX" pitchFamily="50" charset="-78"/>
              <a:cs typeface="LANTX" pitchFamily="50" charset="-78"/>
            </a:endParaRPr>
          </a:p>
        </p:txBody>
      </p:sp>
      <p:sp>
        <p:nvSpPr>
          <p:cNvPr id="11" name="TextBox 10">
            <a:extLst>
              <a:ext uri="{FF2B5EF4-FFF2-40B4-BE49-F238E27FC236}">
                <a16:creationId xmlns:a16="http://schemas.microsoft.com/office/drawing/2014/main" id="{F1ED0043-BF54-45D7-9FEE-F416AA4A8CCF}"/>
              </a:ext>
            </a:extLst>
          </p:cNvPr>
          <p:cNvSpPr txBox="1"/>
          <p:nvPr/>
        </p:nvSpPr>
        <p:spPr>
          <a:xfrm rot="5400000">
            <a:off x="9606642" y="3235948"/>
            <a:ext cx="4339719" cy="369332"/>
          </a:xfrm>
          <a:prstGeom prst="rect">
            <a:avLst/>
          </a:prstGeom>
          <a:noFill/>
        </p:spPr>
        <p:txBody>
          <a:bodyPr wrap="square" rtlCol="0">
            <a:spAutoFit/>
          </a:bodyPr>
          <a:lstStyle/>
          <a:p>
            <a:pPr algn="ctr" rtl="1"/>
            <a:r>
              <a:rPr lang="ar-SY" dirty="0">
                <a:solidFill>
                  <a:schemeClr val="bg1"/>
                </a:solidFill>
                <a:latin typeface="LANTX" pitchFamily="50" charset="-78"/>
                <a:cs typeface="LANTX" pitchFamily="50" charset="-78"/>
              </a:rPr>
              <a:t>المحاور الأساسية</a:t>
            </a:r>
            <a:endParaRPr lang="en-US" dirty="0">
              <a:solidFill>
                <a:schemeClr val="bg1"/>
              </a:solidFill>
              <a:latin typeface="LANTX" pitchFamily="50" charset="-78"/>
              <a:cs typeface="LANTX" pitchFamily="50" charset="-78"/>
            </a:endParaRPr>
          </a:p>
        </p:txBody>
      </p:sp>
      <p:sp>
        <p:nvSpPr>
          <p:cNvPr id="12" name="TextBox 11">
            <a:extLst>
              <a:ext uri="{FF2B5EF4-FFF2-40B4-BE49-F238E27FC236}">
                <a16:creationId xmlns:a16="http://schemas.microsoft.com/office/drawing/2014/main" id="{1BAD33EC-9D32-4C7E-8E09-3C31C09E9FCE}"/>
              </a:ext>
            </a:extLst>
          </p:cNvPr>
          <p:cNvSpPr txBox="1"/>
          <p:nvPr/>
        </p:nvSpPr>
        <p:spPr>
          <a:xfrm rot="5400000">
            <a:off x="8364241" y="3244386"/>
            <a:ext cx="6068020" cy="369332"/>
          </a:xfrm>
          <a:prstGeom prst="rect">
            <a:avLst/>
          </a:prstGeom>
          <a:noFill/>
        </p:spPr>
        <p:txBody>
          <a:bodyPr wrap="square" rtlCol="0">
            <a:spAutoFit/>
          </a:bodyPr>
          <a:lstStyle/>
          <a:p>
            <a:pPr algn="ctr" rtl="1"/>
            <a:r>
              <a:rPr lang="ar-SY" dirty="0">
                <a:solidFill>
                  <a:schemeClr val="bg1"/>
                </a:solidFill>
                <a:latin typeface="LANTX" pitchFamily="50" charset="-78"/>
                <a:cs typeface="LANTX" pitchFamily="50" charset="-78"/>
              </a:rPr>
              <a:t>المفاهيم الخاطئة والواقع</a:t>
            </a:r>
            <a:endParaRPr lang="en-US" dirty="0">
              <a:solidFill>
                <a:schemeClr val="bg1"/>
              </a:solidFill>
              <a:latin typeface="LANTX" pitchFamily="50" charset="-78"/>
              <a:cs typeface="LANTX" pitchFamily="50" charset="-78"/>
            </a:endParaRPr>
          </a:p>
        </p:txBody>
      </p:sp>
      <p:sp>
        <p:nvSpPr>
          <p:cNvPr id="13" name="TextBox 12">
            <a:extLst>
              <a:ext uri="{FF2B5EF4-FFF2-40B4-BE49-F238E27FC236}">
                <a16:creationId xmlns:a16="http://schemas.microsoft.com/office/drawing/2014/main" id="{BECD71A9-3905-4633-B116-64FB9A66EC1F}"/>
              </a:ext>
            </a:extLst>
          </p:cNvPr>
          <p:cNvSpPr txBox="1"/>
          <p:nvPr/>
        </p:nvSpPr>
        <p:spPr>
          <a:xfrm>
            <a:off x="907773" y="2867386"/>
            <a:ext cx="5147186" cy="646331"/>
          </a:xfrm>
          <a:prstGeom prst="rect">
            <a:avLst/>
          </a:prstGeom>
          <a:noFill/>
        </p:spPr>
        <p:txBody>
          <a:bodyPr wrap="square">
            <a:spAutoFit/>
          </a:bodyPr>
          <a:lstStyle/>
          <a:p>
            <a:pPr algn="r"/>
            <a:endParaRPr lang="ar-SY" sz="1800" dirty="0">
              <a:solidFill>
                <a:schemeClr val="bg1"/>
              </a:solidFill>
              <a:latin typeface="LANTX Light" pitchFamily="50" charset="-78"/>
              <a:cs typeface="LANTX Light" pitchFamily="50" charset="-78"/>
            </a:endParaRPr>
          </a:p>
          <a:p>
            <a:pPr algn="r"/>
            <a:endParaRPr lang="ar-SY" sz="1800" dirty="0">
              <a:solidFill>
                <a:schemeClr val="bg1"/>
              </a:solidFill>
              <a:latin typeface="LANTX Light" pitchFamily="50" charset="-78"/>
              <a:cs typeface="LANTX Light" pitchFamily="50" charset="-78"/>
            </a:endParaRPr>
          </a:p>
        </p:txBody>
      </p:sp>
      <p:sp>
        <p:nvSpPr>
          <p:cNvPr id="16" name="TextBox 15">
            <a:extLst>
              <a:ext uri="{FF2B5EF4-FFF2-40B4-BE49-F238E27FC236}">
                <a16:creationId xmlns:a16="http://schemas.microsoft.com/office/drawing/2014/main" id="{5E1016EC-1802-484B-ACA0-0C2871A4BBA2}"/>
              </a:ext>
            </a:extLst>
          </p:cNvPr>
          <p:cNvSpPr txBox="1"/>
          <p:nvPr/>
        </p:nvSpPr>
        <p:spPr>
          <a:xfrm rot="5400000">
            <a:off x="8750090" y="3254668"/>
            <a:ext cx="4529562"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السلوك الإنجيلي</a:t>
            </a:r>
            <a:endParaRPr lang="en-US" dirty="0">
              <a:solidFill>
                <a:schemeClr val="bg1"/>
              </a:solidFill>
              <a:latin typeface="LANTX" pitchFamily="50" charset="-78"/>
              <a:cs typeface="LANTX" pitchFamily="50" charset="-78"/>
            </a:endParaRPr>
          </a:p>
        </p:txBody>
      </p:sp>
      <p:sp>
        <p:nvSpPr>
          <p:cNvPr id="18" name="TextBox 17">
            <a:extLst>
              <a:ext uri="{FF2B5EF4-FFF2-40B4-BE49-F238E27FC236}">
                <a16:creationId xmlns:a16="http://schemas.microsoft.com/office/drawing/2014/main" id="{78AAAEBF-A917-4DFD-BD04-D12B793BB407}"/>
              </a:ext>
            </a:extLst>
          </p:cNvPr>
          <p:cNvSpPr txBox="1"/>
          <p:nvPr/>
        </p:nvSpPr>
        <p:spPr>
          <a:xfrm>
            <a:off x="-4802661" y="3552475"/>
            <a:ext cx="8186056" cy="369332"/>
          </a:xfrm>
          <a:prstGeom prst="rect">
            <a:avLst/>
          </a:prstGeom>
          <a:noFill/>
        </p:spPr>
        <p:txBody>
          <a:bodyPr wrap="square">
            <a:spAutoFit/>
          </a:bodyPr>
          <a:lstStyle/>
          <a:p>
            <a:pPr algn="ctr"/>
            <a:endParaRPr lang="ar-SY" sz="1800" dirty="0">
              <a:cs typeface="DecoType Thuluth" panose="02010000000000000000" pitchFamily="2" charset="-78"/>
            </a:endParaRPr>
          </a:p>
        </p:txBody>
      </p:sp>
      <p:sp>
        <p:nvSpPr>
          <p:cNvPr id="27" name="TextBox 26">
            <a:extLst>
              <a:ext uri="{FF2B5EF4-FFF2-40B4-BE49-F238E27FC236}">
                <a16:creationId xmlns:a16="http://schemas.microsoft.com/office/drawing/2014/main" id="{56706C9D-6A14-43A9-87E2-F4883FCB806E}"/>
              </a:ext>
            </a:extLst>
          </p:cNvPr>
          <p:cNvSpPr txBox="1"/>
          <p:nvPr/>
        </p:nvSpPr>
        <p:spPr>
          <a:xfrm rot="5400000">
            <a:off x="8888018" y="3240353"/>
            <a:ext cx="3499447" cy="369332"/>
          </a:xfrm>
          <a:prstGeom prst="rect">
            <a:avLst/>
          </a:prstGeom>
          <a:noFill/>
        </p:spPr>
        <p:txBody>
          <a:bodyPr wrap="square" rtlCol="0">
            <a:spAutoFit/>
          </a:bodyPr>
          <a:lstStyle/>
          <a:p>
            <a:pPr algn="ctr"/>
            <a:r>
              <a:rPr lang="ar-SY" dirty="0">
                <a:solidFill>
                  <a:schemeClr val="bg1"/>
                </a:solidFill>
                <a:latin typeface="LANTX" pitchFamily="50" charset="-78"/>
                <a:cs typeface="LANTX" pitchFamily="50" charset="-78"/>
              </a:rPr>
              <a:t>مسيرة التحول</a:t>
            </a:r>
            <a:endParaRPr lang="en-US" dirty="0">
              <a:solidFill>
                <a:schemeClr val="bg1"/>
              </a:solidFill>
              <a:latin typeface="LANTX" pitchFamily="50" charset="-78"/>
              <a:cs typeface="LANTX" pitchFamily="50" charset="-78"/>
            </a:endParaRPr>
          </a:p>
        </p:txBody>
      </p:sp>
      <p:cxnSp>
        <p:nvCxnSpPr>
          <p:cNvPr id="14" name="Straight Connector 13">
            <a:extLst>
              <a:ext uri="{FF2B5EF4-FFF2-40B4-BE49-F238E27FC236}">
                <a16:creationId xmlns:a16="http://schemas.microsoft.com/office/drawing/2014/main" id="{C330712B-44AF-460D-9F0F-A96352ED7FCD}"/>
              </a:ext>
            </a:extLst>
          </p:cNvPr>
          <p:cNvCxnSpPr/>
          <p:nvPr/>
        </p:nvCxnSpPr>
        <p:spPr>
          <a:xfrm>
            <a:off x="5894925" y="1731625"/>
            <a:ext cx="0" cy="3270412"/>
          </a:xfrm>
          <a:prstGeom prst="line">
            <a:avLst/>
          </a:prstGeom>
          <a:ln w="38100">
            <a:solidFill>
              <a:schemeClr val="bg1"/>
            </a:solidFill>
            <a:prstDash val="lgDashDotDot"/>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90099AB1-ED25-4EFD-BEAF-2260F8F79D7A}"/>
              </a:ext>
            </a:extLst>
          </p:cNvPr>
          <p:cNvSpPr txBox="1"/>
          <p:nvPr/>
        </p:nvSpPr>
        <p:spPr>
          <a:xfrm>
            <a:off x="6045200" y="1718733"/>
            <a:ext cx="3979274" cy="3447098"/>
          </a:xfrm>
          <a:prstGeom prst="rect">
            <a:avLst/>
          </a:prstGeom>
          <a:noFill/>
        </p:spPr>
        <p:txBody>
          <a:bodyPr wrap="square">
            <a:spAutoFit/>
          </a:bodyPr>
          <a:lstStyle/>
          <a:p>
            <a:pPr algn="ctr" rtl="1"/>
            <a:r>
              <a:rPr lang="ar-SY" sz="2800" dirty="0">
                <a:solidFill>
                  <a:schemeClr val="bg1"/>
                </a:solidFill>
                <a:latin typeface="LANTX" pitchFamily="50" charset="-78"/>
                <a:cs typeface="LANTX" pitchFamily="50" charset="-78"/>
              </a:rPr>
              <a:t>العفّة الإنجيليّة</a:t>
            </a:r>
          </a:p>
          <a:p>
            <a:pPr algn="r" rtl="1"/>
            <a:r>
              <a:rPr lang="ar-SY" sz="1600" dirty="0">
                <a:solidFill>
                  <a:schemeClr val="bg1"/>
                </a:solidFill>
                <a:latin typeface="LANTX Light" pitchFamily="50" charset="-78"/>
                <a:cs typeface="LANTX Light" pitchFamily="50" charset="-78"/>
              </a:rPr>
              <a:t>من منّا يعتقد أن العفّة هي كبت وقمع، فليُعِد التفكير في ذلك، لأنّه على خطأ كبير.</a:t>
            </a:r>
          </a:p>
          <a:p>
            <a:pPr algn="r" rtl="1"/>
            <a:endParaRPr lang="ar-SY" sz="1000" dirty="0">
              <a:solidFill>
                <a:schemeClr val="bg1"/>
              </a:solidFill>
              <a:latin typeface="LANTX Light" pitchFamily="50" charset="-78"/>
              <a:cs typeface="LANTX Light" pitchFamily="50" charset="-78"/>
            </a:endParaRPr>
          </a:p>
          <a:p>
            <a:pPr algn="r" rtl="1"/>
            <a:r>
              <a:rPr lang="ar-SY" sz="1600" dirty="0">
                <a:solidFill>
                  <a:schemeClr val="bg1"/>
                </a:solidFill>
                <a:latin typeface="LANTX Light" pitchFamily="50" charset="-78"/>
                <a:cs typeface="LANTX Light" pitchFamily="50" charset="-78"/>
              </a:rPr>
              <a:t>لأن العفّة هي تعبير عن انسجام الإنسان مع ذاته الأصليّة. </a:t>
            </a:r>
          </a:p>
          <a:p>
            <a:pPr algn="r" rtl="1"/>
            <a:r>
              <a:rPr lang="ar-SY" sz="1600" dirty="0">
                <a:solidFill>
                  <a:schemeClr val="bg1"/>
                </a:solidFill>
                <a:latin typeface="LANTX Light" pitchFamily="50" charset="-78"/>
                <a:cs typeface="LANTX Light" pitchFamily="50" charset="-78"/>
              </a:rPr>
              <a:t>كما أنها تحرّر من وهم فكرة مطروحة، وهي:</a:t>
            </a:r>
          </a:p>
          <a:p>
            <a:pPr algn="ctr" rtl="1"/>
            <a:r>
              <a:rPr lang="ar-SY" sz="2400" dirty="0">
                <a:solidFill>
                  <a:schemeClr val="bg1"/>
                </a:solidFill>
                <a:latin typeface="LANTX" pitchFamily="50" charset="-78"/>
                <a:cs typeface="LANTX" pitchFamily="50" charset="-78"/>
              </a:rPr>
              <a:t>"الشّهوة جوهر الإنسان"</a:t>
            </a:r>
          </a:p>
          <a:p>
            <a:pPr algn="r" rtl="1"/>
            <a:r>
              <a:rPr lang="ar-SY" sz="1600" dirty="0">
                <a:solidFill>
                  <a:schemeClr val="bg1"/>
                </a:solidFill>
                <a:latin typeface="LANTX Light" pitchFamily="50" charset="-78"/>
                <a:cs typeface="LANTX Light" pitchFamily="50" charset="-78"/>
              </a:rPr>
              <a:t>لأنّ الجّوهر الحقيقيّ هو الانفتاح على الآخر في المحبّة الصّافية.</a:t>
            </a:r>
          </a:p>
          <a:p>
            <a:pPr algn="r" rtl="1"/>
            <a:endParaRPr lang="ar-SY" sz="1000" dirty="0">
              <a:solidFill>
                <a:schemeClr val="bg1"/>
              </a:solidFill>
              <a:latin typeface="LANTX Light" pitchFamily="50" charset="-78"/>
              <a:cs typeface="LANTX Light" pitchFamily="50" charset="-78"/>
            </a:endParaRPr>
          </a:p>
          <a:p>
            <a:pPr algn="r" rtl="1"/>
            <a:r>
              <a:rPr lang="ar-SY" sz="1600" dirty="0">
                <a:solidFill>
                  <a:schemeClr val="bg1"/>
                </a:solidFill>
                <a:latin typeface="LANTX Light" pitchFamily="50" charset="-78"/>
                <a:cs typeface="LANTX Light" pitchFamily="50" charset="-78"/>
              </a:rPr>
              <a:t>فالعفّة ليست بشيء نحاول كسبه ضدّ الطّبيعة، إنّما هي استعادة للطّبيعة بصفائها</a:t>
            </a:r>
            <a:r>
              <a:rPr lang="ar-SY" dirty="0">
                <a:solidFill>
                  <a:schemeClr val="bg1"/>
                </a:solidFill>
                <a:latin typeface="LANTX" pitchFamily="50" charset="-78"/>
                <a:cs typeface="LANTX" pitchFamily="50" charset="-78"/>
              </a:rPr>
              <a:t>.</a:t>
            </a:r>
          </a:p>
        </p:txBody>
      </p:sp>
      <p:sp>
        <p:nvSpPr>
          <p:cNvPr id="29" name="TextBox 28">
            <a:extLst>
              <a:ext uri="{FF2B5EF4-FFF2-40B4-BE49-F238E27FC236}">
                <a16:creationId xmlns:a16="http://schemas.microsoft.com/office/drawing/2014/main" id="{2C6A09EB-5C57-4FD5-B2B0-16A4F0AD7634}"/>
              </a:ext>
            </a:extLst>
          </p:cNvPr>
          <p:cNvSpPr txBox="1"/>
          <p:nvPr/>
        </p:nvSpPr>
        <p:spPr>
          <a:xfrm>
            <a:off x="1748652" y="1718733"/>
            <a:ext cx="3979274" cy="3200876"/>
          </a:xfrm>
          <a:prstGeom prst="rect">
            <a:avLst/>
          </a:prstGeom>
          <a:noFill/>
        </p:spPr>
        <p:txBody>
          <a:bodyPr wrap="square">
            <a:spAutoFit/>
          </a:bodyPr>
          <a:lstStyle/>
          <a:p>
            <a:pPr algn="ctr" rtl="1"/>
            <a:r>
              <a:rPr lang="ar-SY" sz="2800" dirty="0">
                <a:solidFill>
                  <a:schemeClr val="bg1"/>
                </a:solidFill>
                <a:latin typeface="LANTX" pitchFamily="50" charset="-78"/>
                <a:cs typeface="LANTX" pitchFamily="50" charset="-78"/>
              </a:rPr>
              <a:t>محبّة الأعداء</a:t>
            </a:r>
          </a:p>
          <a:p>
            <a:pPr algn="r" rtl="1"/>
            <a:r>
              <a:rPr lang="ar-SY" sz="1600" dirty="0">
                <a:solidFill>
                  <a:schemeClr val="bg1"/>
                </a:solidFill>
                <a:latin typeface="LANTX Light" pitchFamily="50" charset="-78"/>
                <a:cs typeface="LANTX Light" pitchFamily="50" charset="-78"/>
              </a:rPr>
              <a:t>إنّ المسيح يركّز على الأفعال أكثر من المشاعر، وذلك لأنّ المشاعر خارجة عن سيطرة الإرادة المباشرة.</a:t>
            </a:r>
          </a:p>
          <a:p>
            <a:pPr algn="r" rtl="1"/>
            <a:endParaRPr lang="ar-SY" sz="1000" dirty="0">
              <a:solidFill>
                <a:schemeClr val="bg1"/>
              </a:solidFill>
              <a:latin typeface="LANTX Light" pitchFamily="50" charset="-78"/>
              <a:cs typeface="LANTX Light" pitchFamily="50" charset="-78"/>
            </a:endParaRPr>
          </a:p>
          <a:p>
            <a:pPr algn="r" rtl="1"/>
            <a:r>
              <a:rPr lang="ar-SY" sz="1600" dirty="0">
                <a:solidFill>
                  <a:schemeClr val="bg1"/>
                </a:solidFill>
                <a:latin typeface="LANTX Light" pitchFamily="50" charset="-78"/>
                <a:cs typeface="LANTX Light" pitchFamily="50" charset="-78"/>
              </a:rPr>
              <a:t>ما هي هذه الأفعال؟ إطعام العدوّ والصّلاة لأجله ومباركة اللاعنين، وهي بمتناول الإرادة البشريّة، وهذا بعكس المشاعر.</a:t>
            </a:r>
          </a:p>
          <a:p>
            <a:pPr algn="r" rtl="1"/>
            <a:endParaRPr lang="ar-SY" sz="1000" dirty="0">
              <a:solidFill>
                <a:schemeClr val="bg1"/>
              </a:solidFill>
              <a:latin typeface="LANTX Light" pitchFamily="50" charset="-78"/>
              <a:cs typeface="LANTX Light" pitchFamily="50" charset="-78"/>
            </a:endParaRPr>
          </a:p>
          <a:p>
            <a:pPr algn="r" rtl="1"/>
            <a:r>
              <a:rPr lang="ar-SY" sz="1600" dirty="0">
                <a:solidFill>
                  <a:schemeClr val="bg1"/>
                </a:solidFill>
                <a:latin typeface="LANTX Light" pitchFamily="50" charset="-78"/>
                <a:cs typeface="LANTX Light" pitchFamily="50" charset="-78"/>
              </a:rPr>
              <a:t>لأنّ هذه الأفعال لا تغيّر المحيط فقط، بل تهذّب المشاعر أيضاً، وهنا يظهر البعد العلاجيّ السّلوكيّ: </a:t>
            </a:r>
          </a:p>
          <a:p>
            <a:pPr algn="r" rtl="1"/>
            <a:endParaRPr lang="ar-SY" sz="1000" dirty="0">
              <a:solidFill>
                <a:schemeClr val="bg1"/>
              </a:solidFill>
              <a:latin typeface="LANTX Light" pitchFamily="50" charset="-78"/>
              <a:cs typeface="LANTX Light" pitchFamily="50" charset="-78"/>
            </a:endParaRPr>
          </a:p>
          <a:p>
            <a:pPr algn="r" rtl="1"/>
            <a:r>
              <a:rPr lang="ar-SY" sz="1600" dirty="0">
                <a:solidFill>
                  <a:schemeClr val="bg1"/>
                </a:solidFill>
                <a:latin typeface="LANTX Light" pitchFamily="50" charset="-78"/>
                <a:cs typeface="LANTX Light" pitchFamily="50" charset="-78"/>
              </a:rPr>
              <a:t>الإرادة تخلق الفعل، والفعل يعيد تشكيل الإرادة والوجدان.</a:t>
            </a:r>
          </a:p>
        </p:txBody>
      </p:sp>
      <p:sp>
        <p:nvSpPr>
          <p:cNvPr id="31" name="TextBox 30">
            <a:extLst>
              <a:ext uri="{FF2B5EF4-FFF2-40B4-BE49-F238E27FC236}">
                <a16:creationId xmlns:a16="http://schemas.microsoft.com/office/drawing/2014/main" id="{300454E2-4A29-417D-B4FD-724776651AD2}"/>
              </a:ext>
            </a:extLst>
          </p:cNvPr>
          <p:cNvSpPr txBox="1"/>
          <p:nvPr/>
        </p:nvSpPr>
        <p:spPr>
          <a:xfrm rot="5400000">
            <a:off x="8316230" y="3045232"/>
            <a:ext cx="3887421" cy="523220"/>
          </a:xfrm>
          <a:prstGeom prst="rect">
            <a:avLst/>
          </a:prstGeom>
          <a:noFill/>
        </p:spPr>
        <p:txBody>
          <a:bodyPr wrap="square" rtlCol="0">
            <a:spAutoFit/>
          </a:bodyPr>
          <a:lstStyle/>
          <a:p>
            <a:pPr algn="ctr"/>
            <a:r>
              <a:rPr lang="ar-SY" sz="2800" dirty="0">
                <a:solidFill>
                  <a:schemeClr val="bg1"/>
                </a:solidFill>
                <a:latin typeface="LANTX" pitchFamily="50" charset="-78"/>
                <a:cs typeface="LANTX" pitchFamily="50" charset="-78"/>
              </a:rPr>
              <a:t>محبة الأعداء والعفة</a:t>
            </a:r>
            <a:endParaRPr lang="en-US" sz="2800" dirty="0">
              <a:solidFill>
                <a:schemeClr val="bg1"/>
              </a:solidFill>
              <a:latin typeface="LANTX" pitchFamily="50" charset="-78"/>
              <a:cs typeface="LANTX" pitchFamily="50" charset="-78"/>
            </a:endParaRPr>
          </a:p>
        </p:txBody>
      </p:sp>
    </p:spTree>
    <p:extLst>
      <p:ext uri="{BB962C8B-B14F-4D97-AF65-F5344CB8AC3E}">
        <p14:creationId xmlns:p14="http://schemas.microsoft.com/office/powerpoint/2010/main" val="251162547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outHorizont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8">
                                            <p:txEl>
                                              <p:pRg st="0" end="0"/>
                                            </p:txEl>
                                          </p:spTgt>
                                        </p:tgtEl>
                                        <p:attrNameLst>
                                          <p:attrName>style.visibility</p:attrName>
                                        </p:attrNameLst>
                                      </p:cBhvr>
                                      <p:to>
                                        <p:strVal val="visible"/>
                                      </p:to>
                                    </p:set>
                                    <p:animEffect transition="in" filter="wipe(up)">
                                      <p:cBhvr>
                                        <p:cTn id="12" dur="500"/>
                                        <p:tgtEl>
                                          <p:spTgt spid="28">
                                            <p:txEl>
                                              <p:pRg st="0" end="0"/>
                                            </p:txEl>
                                          </p:spTgt>
                                        </p:tgtEl>
                                      </p:cBhvr>
                                    </p:animEffect>
                                  </p:childTnLst>
                                </p:cTn>
                              </p:par>
                              <p:par>
                                <p:cTn id="13" presetID="22" presetClass="entr" presetSubtype="1" fill="hold" nodeType="withEffect">
                                  <p:stCondLst>
                                    <p:cond delay="0"/>
                                  </p:stCondLst>
                                  <p:childTnLst>
                                    <p:set>
                                      <p:cBhvr>
                                        <p:cTn id="14" dur="1" fill="hold">
                                          <p:stCondLst>
                                            <p:cond delay="0"/>
                                          </p:stCondLst>
                                        </p:cTn>
                                        <p:tgtEl>
                                          <p:spTgt spid="29">
                                            <p:txEl>
                                              <p:pRg st="0" end="0"/>
                                            </p:txEl>
                                          </p:spTgt>
                                        </p:tgtEl>
                                        <p:attrNameLst>
                                          <p:attrName>style.visibility</p:attrName>
                                        </p:attrNameLst>
                                      </p:cBhvr>
                                      <p:to>
                                        <p:strVal val="visible"/>
                                      </p:to>
                                    </p:set>
                                    <p:animEffect transition="in" filter="wipe(up)">
                                      <p:cBhvr>
                                        <p:cTn id="15" dur="500"/>
                                        <p:tgtEl>
                                          <p:spTgt spid="29">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2" fill="hold" nodeType="clickEffect">
                                  <p:stCondLst>
                                    <p:cond delay="0"/>
                                  </p:stCondLst>
                                  <p:childTnLst>
                                    <p:set>
                                      <p:cBhvr>
                                        <p:cTn id="19" dur="1" fill="hold">
                                          <p:stCondLst>
                                            <p:cond delay="0"/>
                                          </p:stCondLst>
                                        </p:cTn>
                                        <p:tgtEl>
                                          <p:spTgt spid="28">
                                            <p:txEl>
                                              <p:pRg st="1" end="1"/>
                                            </p:txEl>
                                          </p:spTgt>
                                        </p:tgtEl>
                                        <p:attrNameLst>
                                          <p:attrName>style.visibility</p:attrName>
                                        </p:attrNameLst>
                                      </p:cBhvr>
                                      <p:to>
                                        <p:strVal val="visible"/>
                                      </p:to>
                                    </p:set>
                                    <p:animEffect transition="in" filter="wipe(right)">
                                      <p:cBhvr>
                                        <p:cTn id="20" dur="500"/>
                                        <p:tgtEl>
                                          <p:spTgt spid="28">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2" fill="hold" nodeType="clickEffect">
                                  <p:stCondLst>
                                    <p:cond delay="0"/>
                                  </p:stCondLst>
                                  <p:childTnLst>
                                    <p:set>
                                      <p:cBhvr>
                                        <p:cTn id="24" dur="1" fill="hold">
                                          <p:stCondLst>
                                            <p:cond delay="0"/>
                                          </p:stCondLst>
                                        </p:cTn>
                                        <p:tgtEl>
                                          <p:spTgt spid="28">
                                            <p:txEl>
                                              <p:pRg st="3" end="3"/>
                                            </p:txEl>
                                          </p:spTgt>
                                        </p:tgtEl>
                                        <p:attrNameLst>
                                          <p:attrName>style.visibility</p:attrName>
                                        </p:attrNameLst>
                                      </p:cBhvr>
                                      <p:to>
                                        <p:strVal val="visible"/>
                                      </p:to>
                                    </p:set>
                                    <p:animEffect transition="in" filter="wipe(right)">
                                      <p:cBhvr>
                                        <p:cTn id="25" dur="500"/>
                                        <p:tgtEl>
                                          <p:spTgt spid="28">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2" fill="hold" nodeType="clickEffect">
                                  <p:stCondLst>
                                    <p:cond delay="0"/>
                                  </p:stCondLst>
                                  <p:childTnLst>
                                    <p:set>
                                      <p:cBhvr>
                                        <p:cTn id="29" dur="1" fill="hold">
                                          <p:stCondLst>
                                            <p:cond delay="0"/>
                                          </p:stCondLst>
                                        </p:cTn>
                                        <p:tgtEl>
                                          <p:spTgt spid="28">
                                            <p:txEl>
                                              <p:pRg st="4" end="4"/>
                                            </p:txEl>
                                          </p:spTgt>
                                        </p:tgtEl>
                                        <p:attrNameLst>
                                          <p:attrName>style.visibility</p:attrName>
                                        </p:attrNameLst>
                                      </p:cBhvr>
                                      <p:to>
                                        <p:strVal val="visible"/>
                                      </p:to>
                                    </p:set>
                                    <p:animEffect transition="in" filter="wipe(right)">
                                      <p:cBhvr>
                                        <p:cTn id="30" dur="500"/>
                                        <p:tgtEl>
                                          <p:spTgt spid="28">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2" fill="hold" nodeType="clickEffect">
                                  <p:stCondLst>
                                    <p:cond delay="0"/>
                                  </p:stCondLst>
                                  <p:childTnLst>
                                    <p:set>
                                      <p:cBhvr>
                                        <p:cTn id="34" dur="1" fill="hold">
                                          <p:stCondLst>
                                            <p:cond delay="0"/>
                                          </p:stCondLst>
                                        </p:cTn>
                                        <p:tgtEl>
                                          <p:spTgt spid="28">
                                            <p:txEl>
                                              <p:pRg st="5" end="5"/>
                                            </p:txEl>
                                          </p:spTgt>
                                        </p:tgtEl>
                                        <p:attrNameLst>
                                          <p:attrName>style.visibility</p:attrName>
                                        </p:attrNameLst>
                                      </p:cBhvr>
                                      <p:to>
                                        <p:strVal val="visible"/>
                                      </p:to>
                                    </p:set>
                                    <p:animEffect transition="in" filter="wipe(right)">
                                      <p:cBhvr>
                                        <p:cTn id="35" dur="500"/>
                                        <p:tgtEl>
                                          <p:spTgt spid="28">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2" fill="hold" nodeType="clickEffect">
                                  <p:stCondLst>
                                    <p:cond delay="0"/>
                                  </p:stCondLst>
                                  <p:childTnLst>
                                    <p:set>
                                      <p:cBhvr>
                                        <p:cTn id="39" dur="1" fill="hold">
                                          <p:stCondLst>
                                            <p:cond delay="0"/>
                                          </p:stCondLst>
                                        </p:cTn>
                                        <p:tgtEl>
                                          <p:spTgt spid="28">
                                            <p:txEl>
                                              <p:pRg st="6" end="6"/>
                                            </p:txEl>
                                          </p:spTgt>
                                        </p:tgtEl>
                                        <p:attrNameLst>
                                          <p:attrName>style.visibility</p:attrName>
                                        </p:attrNameLst>
                                      </p:cBhvr>
                                      <p:to>
                                        <p:strVal val="visible"/>
                                      </p:to>
                                    </p:set>
                                    <p:animEffect transition="in" filter="wipe(right)">
                                      <p:cBhvr>
                                        <p:cTn id="40" dur="500"/>
                                        <p:tgtEl>
                                          <p:spTgt spid="28">
                                            <p:txEl>
                                              <p:pRg st="6" end="6"/>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2" fill="hold" nodeType="clickEffect">
                                  <p:stCondLst>
                                    <p:cond delay="0"/>
                                  </p:stCondLst>
                                  <p:childTnLst>
                                    <p:set>
                                      <p:cBhvr>
                                        <p:cTn id="44" dur="1" fill="hold">
                                          <p:stCondLst>
                                            <p:cond delay="0"/>
                                          </p:stCondLst>
                                        </p:cTn>
                                        <p:tgtEl>
                                          <p:spTgt spid="28">
                                            <p:txEl>
                                              <p:pRg st="8" end="8"/>
                                            </p:txEl>
                                          </p:spTgt>
                                        </p:tgtEl>
                                        <p:attrNameLst>
                                          <p:attrName>style.visibility</p:attrName>
                                        </p:attrNameLst>
                                      </p:cBhvr>
                                      <p:to>
                                        <p:strVal val="visible"/>
                                      </p:to>
                                    </p:set>
                                    <p:animEffect transition="in" filter="wipe(right)">
                                      <p:cBhvr>
                                        <p:cTn id="45" dur="500"/>
                                        <p:tgtEl>
                                          <p:spTgt spid="28">
                                            <p:txEl>
                                              <p:pRg st="8" end="8"/>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2" fill="hold" nodeType="clickEffect">
                                  <p:stCondLst>
                                    <p:cond delay="0"/>
                                  </p:stCondLst>
                                  <p:childTnLst>
                                    <p:set>
                                      <p:cBhvr>
                                        <p:cTn id="49" dur="1" fill="hold">
                                          <p:stCondLst>
                                            <p:cond delay="0"/>
                                          </p:stCondLst>
                                        </p:cTn>
                                        <p:tgtEl>
                                          <p:spTgt spid="29">
                                            <p:txEl>
                                              <p:pRg st="1" end="1"/>
                                            </p:txEl>
                                          </p:spTgt>
                                        </p:tgtEl>
                                        <p:attrNameLst>
                                          <p:attrName>style.visibility</p:attrName>
                                        </p:attrNameLst>
                                      </p:cBhvr>
                                      <p:to>
                                        <p:strVal val="visible"/>
                                      </p:to>
                                    </p:set>
                                    <p:animEffect transition="in" filter="wipe(right)">
                                      <p:cBhvr>
                                        <p:cTn id="50" dur="500"/>
                                        <p:tgtEl>
                                          <p:spTgt spid="29">
                                            <p:txEl>
                                              <p:pRg st="1" end="1"/>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2" fill="hold" nodeType="clickEffect">
                                  <p:stCondLst>
                                    <p:cond delay="0"/>
                                  </p:stCondLst>
                                  <p:childTnLst>
                                    <p:set>
                                      <p:cBhvr>
                                        <p:cTn id="54" dur="1" fill="hold">
                                          <p:stCondLst>
                                            <p:cond delay="0"/>
                                          </p:stCondLst>
                                        </p:cTn>
                                        <p:tgtEl>
                                          <p:spTgt spid="29">
                                            <p:txEl>
                                              <p:pRg st="3" end="3"/>
                                            </p:txEl>
                                          </p:spTgt>
                                        </p:tgtEl>
                                        <p:attrNameLst>
                                          <p:attrName>style.visibility</p:attrName>
                                        </p:attrNameLst>
                                      </p:cBhvr>
                                      <p:to>
                                        <p:strVal val="visible"/>
                                      </p:to>
                                    </p:set>
                                    <p:animEffect transition="in" filter="wipe(right)">
                                      <p:cBhvr>
                                        <p:cTn id="55" dur="500"/>
                                        <p:tgtEl>
                                          <p:spTgt spid="29">
                                            <p:txEl>
                                              <p:pRg st="3" end="3"/>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2" fill="hold" nodeType="clickEffect">
                                  <p:stCondLst>
                                    <p:cond delay="0"/>
                                  </p:stCondLst>
                                  <p:childTnLst>
                                    <p:set>
                                      <p:cBhvr>
                                        <p:cTn id="59" dur="1" fill="hold">
                                          <p:stCondLst>
                                            <p:cond delay="0"/>
                                          </p:stCondLst>
                                        </p:cTn>
                                        <p:tgtEl>
                                          <p:spTgt spid="29">
                                            <p:txEl>
                                              <p:pRg st="5" end="5"/>
                                            </p:txEl>
                                          </p:spTgt>
                                        </p:tgtEl>
                                        <p:attrNameLst>
                                          <p:attrName>style.visibility</p:attrName>
                                        </p:attrNameLst>
                                      </p:cBhvr>
                                      <p:to>
                                        <p:strVal val="visible"/>
                                      </p:to>
                                    </p:set>
                                    <p:animEffect transition="in" filter="wipe(right)">
                                      <p:cBhvr>
                                        <p:cTn id="60" dur="500"/>
                                        <p:tgtEl>
                                          <p:spTgt spid="29">
                                            <p:txEl>
                                              <p:pRg st="5" end="5"/>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2" fill="hold" nodeType="clickEffect">
                                  <p:stCondLst>
                                    <p:cond delay="0"/>
                                  </p:stCondLst>
                                  <p:childTnLst>
                                    <p:set>
                                      <p:cBhvr>
                                        <p:cTn id="64" dur="1" fill="hold">
                                          <p:stCondLst>
                                            <p:cond delay="0"/>
                                          </p:stCondLst>
                                        </p:cTn>
                                        <p:tgtEl>
                                          <p:spTgt spid="29">
                                            <p:txEl>
                                              <p:pRg st="7" end="7"/>
                                            </p:txEl>
                                          </p:spTgt>
                                        </p:tgtEl>
                                        <p:attrNameLst>
                                          <p:attrName>style.visibility</p:attrName>
                                        </p:attrNameLst>
                                      </p:cBhvr>
                                      <p:to>
                                        <p:strVal val="visible"/>
                                      </p:to>
                                    </p:set>
                                    <p:animEffect transition="in" filter="wipe(right)">
                                      <p:cBhvr>
                                        <p:cTn id="65" dur="500"/>
                                        <p:tgtEl>
                                          <p:spTgt spid="2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771</TotalTime>
  <Words>1278</Words>
  <Application>Microsoft Office PowerPoint</Application>
  <PresentationFormat>Widescreen</PresentationFormat>
  <Paragraphs>221</Paragraphs>
  <Slides>14</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Calibri Light</vt:lpstr>
      <vt:lpstr>LANTX</vt:lpstr>
      <vt:lpstr>LANTX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ASUS</dc:creator>
  <cp:keywords/>
  <dc:description/>
  <cp:lastModifiedBy>ASUS</cp:lastModifiedBy>
  <cp:revision>87</cp:revision>
  <cp:lastPrinted>2025-11-17T09:12:08Z</cp:lastPrinted>
  <dcterms:created xsi:type="dcterms:W3CDTF">2025-11-12T13:14:57Z</dcterms:created>
  <dcterms:modified xsi:type="dcterms:W3CDTF">2025-11-17T14:31:21Z</dcterms:modified>
  <cp:category/>
</cp:coreProperties>
</file>